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57" r:id="rId4"/>
    <p:sldId id="269" r:id="rId5"/>
    <p:sldId id="258" r:id="rId6"/>
    <p:sldId id="270" r:id="rId7"/>
    <p:sldId id="268" r:id="rId8"/>
    <p:sldId id="259" r:id="rId9"/>
    <p:sldId id="260" r:id="rId10"/>
    <p:sldId id="261" r:id="rId11"/>
    <p:sldId id="267" r:id="rId12"/>
    <p:sldId id="265" r:id="rId13"/>
    <p:sldId id="266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3453-AF24-FB42-9E12-2DBB43E51A3F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3B904-7F83-2F4B-9933-482D9A17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3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3B904-7F83-2F4B-9933-482D9A17E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3B904-7F83-2F4B-9933-482D9A17E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C64A6-AFAD-3C42-B9D8-6F8173792AE8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F086-F8A9-5047-9FAF-57EDAD8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gas.com/" TargetMode="External"/><Relationship Id="rId4" Type="http://schemas.openxmlformats.org/officeDocument/2006/relationships/hyperlink" Target="https://www.qp.com.qa/en/Pages/Home.aspx" TargetMode="External"/><Relationship Id="rId5" Type="http://schemas.openxmlformats.org/officeDocument/2006/relationships/hyperlink" Target="http://www.ti.com/tool/heatevm" TargetMode="External"/><Relationship Id="rId6" Type="http://schemas.openxmlformats.org/officeDocument/2006/relationships/hyperlink" Target="http://www.justgeek.de/pcb-sample-set/" TargetMode="External"/><Relationship Id="rId7" Type="http://schemas.openxmlformats.org/officeDocument/2006/relationships/hyperlink" Target="http://www2.imec.be/be_en/press/imec-news/archive-2009/imec-reports-ultra-thin-chip-embedding-for-wearable-electronic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b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5197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Data Logger for a Mechanical System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947" y="3214540"/>
            <a:ext cx="6400800" cy="294450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entury Gothic"/>
                <a:cs typeface="Century Gothic"/>
              </a:rPr>
              <a:t>Team Members: 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Abdulrahman Al-Malki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Faisal Al-Mutawa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Mohammed Alsooj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Yasmin Hussien</a:t>
            </a:r>
          </a:p>
          <a:p>
            <a:pPr algn="l"/>
            <a:r>
              <a:rPr lang="en-US" sz="2400" dirty="0" smtClean="0">
                <a:latin typeface="Century Gothic"/>
                <a:cs typeface="Century Gothic"/>
              </a:rPr>
              <a:t>Mentor: </a:t>
            </a:r>
            <a:r>
              <a:rPr lang="en-US" sz="2400" smtClean="0">
                <a:latin typeface="Century Gothic"/>
                <a:cs typeface="Century Gothic"/>
              </a:rPr>
              <a:t>Dr. Shehab </a:t>
            </a:r>
            <a:r>
              <a:rPr lang="en-US" sz="2400" dirty="0" smtClean="0">
                <a:latin typeface="Century Gothic"/>
                <a:cs typeface="Century Gothic"/>
              </a:rPr>
              <a:t>Ahmad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87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Timeline and Tasks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 descr="Macintosh HD:Users:ALMALKI:Desktop:Screen Shot 2014-09-08 at 11.57.14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165"/>
            <a:ext cx="9144000" cy="4837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7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Applications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8" y="1624084"/>
            <a:ext cx="3800901" cy="706272"/>
          </a:xfrm>
        </p:spPr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Drill </a:t>
            </a:r>
            <a:r>
              <a:rPr lang="en-US" dirty="0" smtClean="0">
                <a:latin typeface="Century Gothic"/>
                <a:cs typeface="Century Gothic"/>
              </a:rPr>
              <a:t>Collar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2" y="2560638"/>
            <a:ext cx="3764123" cy="3028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1390" y="1624084"/>
            <a:ext cx="402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/>
                <a:cs typeface="Century Gothic"/>
              </a:rPr>
              <a:t>Stabilization Tool </a:t>
            </a:r>
            <a:endParaRPr lang="en-US" sz="3200" dirty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51" y="2560638"/>
            <a:ext cx="3701755" cy="30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Conclusion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2333767"/>
            <a:ext cx="58890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/>
                <a:cs typeface="Century Gothic"/>
              </a:rPr>
              <a:t>Circuit board for a passive mechanical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entury Gothic"/>
              <a:cs typeface="Century Gothic"/>
            </a:endParaRPr>
          </a:p>
          <a:p>
            <a:endParaRPr lang="en-US" sz="2800" dirty="0"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/>
                <a:cs typeface="Century Gothic"/>
              </a:rPr>
              <a:t>Bicycle analogy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41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References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marL="401638" indent="-401638">
              <a:buFont typeface="+mj-lt"/>
              <a:buAutoNum type="arabicPeriod"/>
            </a:pPr>
            <a:r>
              <a:rPr lang="en-US" sz="2800" dirty="0">
                <a:hlinkClick r:id="rId2"/>
              </a:rPr>
              <a:t>http://www.slb.com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marL="401638" indent="-401638">
              <a:buFont typeface="+mj-lt"/>
              <a:buAutoNum type="arabicPeriod"/>
            </a:pPr>
            <a:r>
              <a:rPr lang="en-US" sz="2800" dirty="0">
                <a:hlinkClick r:id="rId3"/>
              </a:rPr>
              <a:t>http://www.rasgas.com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marL="401638" indent="-401638">
              <a:buFont typeface="+mj-lt"/>
              <a:buAutoNum type="arabicPeriod"/>
            </a:pPr>
            <a:r>
              <a:rPr lang="en-US" sz="2800" dirty="0">
                <a:hlinkClick r:id="rId4"/>
              </a:rPr>
              <a:t>https://www.qp.com.qa/en/Pages/</a:t>
            </a:r>
            <a:r>
              <a:rPr lang="en-US" sz="2800" dirty="0" smtClean="0">
                <a:hlinkClick r:id="rId4"/>
              </a:rPr>
              <a:t>Home.aspx</a:t>
            </a:r>
            <a:endParaRPr lang="en-US" sz="2800" dirty="0" smtClean="0"/>
          </a:p>
          <a:p>
            <a:pPr marL="401638" indent="-401638">
              <a:buFont typeface="+mj-lt"/>
              <a:buAutoNum type="arabicPeriod"/>
            </a:pPr>
            <a:r>
              <a:rPr lang="en-US" sz="2800" dirty="0">
                <a:hlinkClick r:id="rId5"/>
              </a:rPr>
              <a:t>http://www.ti.com/tool/</a:t>
            </a:r>
            <a:r>
              <a:rPr lang="en-US" sz="2800" dirty="0" smtClean="0">
                <a:hlinkClick r:id="rId5"/>
              </a:rPr>
              <a:t>heatevm</a:t>
            </a:r>
            <a:endParaRPr lang="en-US" sz="2800" dirty="0" smtClean="0"/>
          </a:p>
          <a:p>
            <a:pPr marL="401638" indent="-401638">
              <a:buFont typeface="+mj-lt"/>
              <a:buAutoNum type="arabicPeriod"/>
            </a:pPr>
            <a:r>
              <a:rPr lang="en-US" sz="2800" dirty="0">
                <a:hlinkClick r:id="rId6"/>
              </a:rPr>
              <a:t>http://www.justgeek.de/pcb-sample-set</a:t>
            </a:r>
            <a:r>
              <a:rPr lang="en-US" sz="2800" dirty="0" smtClean="0">
                <a:hlinkClick r:id="rId6"/>
              </a:rPr>
              <a:t>/</a:t>
            </a:r>
            <a:endParaRPr lang="en-US" sz="2800" dirty="0" smtClean="0"/>
          </a:p>
          <a:p>
            <a:pPr marL="401638" indent="-401638">
              <a:buFont typeface="+mj-lt"/>
              <a:buAutoNum type="arabicPeriod"/>
            </a:pPr>
            <a:r>
              <a:rPr lang="en-US" sz="2800" dirty="0">
                <a:hlinkClick r:id="rId7"/>
              </a:rPr>
              <a:t>http://www2.imec.be/be_en/press/imec-news/archive-2009/imec-reports-ultra-thin-chip-embedding-for-wearable-</a:t>
            </a:r>
            <a:r>
              <a:rPr lang="en-US" sz="2800" dirty="0" smtClean="0">
                <a:hlinkClick r:id="rId7"/>
              </a:rPr>
              <a:t>electronics.html</a:t>
            </a:r>
            <a:endParaRPr lang="en-US" sz="2800" dirty="0" smtClean="0"/>
          </a:p>
          <a:p>
            <a:pPr marL="401638" indent="-401638">
              <a:buFont typeface="+mj-lt"/>
              <a:buAutoNum type="arabicPeriod"/>
            </a:pP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Thank you for listening!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81356"/>
            <a:ext cx="8229600" cy="3144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Century Gothic"/>
                <a:cs typeface="Century Gothic"/>
              </a:rPr>
              <a:t>Any Questions?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8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Outline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Problem Statement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Brief Description 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Design Constraints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Similar Products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Budget 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Timeline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Applications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Conclusion 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96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Problem Statement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20352"/>
            <a:ext cx="9144000" cy="1783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Century Gothic"/>
                <a:cs typeface="Century Gothic"/>
              </a:rPr>
              <a:t>“Bringing passive tools to use.”</a:t>
            </a:r>
          </a:p>
        </p:txBody>
      </p:sp>
    </p:spTree>
    <p:extLst>
      <p:ext uri="{BB962C8B-B14F-4D97-AF65-F5344CB8AC3E}">
        <p14:creationId xmlns:p14="http://schemas.microsoft.com/office/powerpoint/2010/main" val="1461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Problem Statement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63884"/>
            <a:ext cx="9144000" cy="298115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84" y="4237789"/>
            <a:ext cx="3890211" cy="972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9473" y="4384837"/>
            <a:ext cx="148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Wells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58632" y="4652211"/>
            <a:ext cx="286084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632" y="5210342"/>
            <a:ext cx="1711158" cy="15528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368" y="5117766"/>
            <a:ext cx="1644316" cy="174023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6416842" y="4908057"/>
            <a:ext cx="1002631" cy="519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021053" y="4908058"/>
            <a:ext cx="267368" cy="425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44114" y="6568874"/>
            <a:ext cx="1287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Citations 1-3</a:t>
            </a:r>
            <a:endParaRPr lang="en-US" sz="1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58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Brief Description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991"/>
            <a:ext cx="8229600" cy="340002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600" dirty="0">
                <a:latin typeface="Century Gothic"/>
                <a:cs typeface="Century Gothic"/>
              </a:rPr>
              <a:t>E</a:t>
            </a:r>
            <a:r>
              <a:rPr lang="en-US" sz="2600" dirty="0" smtClean="0">
                <a:latin typeface="Century Gothic"/>
                <a:cs typeface="Century Gothic"/>
              </a:rPr>
              <a:t>lectronic </a:t>
            </a:r>
            <a:r>
              <a:rPr lang="en-US" sz="2600" dirty="0">
                <a:latin typeface="Century Gothic"/>
                <a:cs typeface="Century Gothic"/>
              </a:rPr>
              <a:t>add-on to mechanical </a:t>
            </a:r>
            <a:r>
              <a:rPr lang="en-US" sz="2600" dirty="0" smtClean="0">
                <a:latin typeface="Century Gothic"/>
                <a:cs typeface="Century Gothic"/>
              </a:rPr>
              <a:t>systems, designed </a:t>
            </a:r>
            <a:r>
              <a:rPr lang="en-US" sz="2600" dirty="0">
                <a:latin typeface="Century Gothic"/>
                <a:cs typeface="Century Gothic"/>
              </a:rPr>
              <a:t>to work in harsh environments</a:t>
            </a:r>
            <a:r>
              <a:rPr lang="en-US" sz="2600" dirty="0" smtClean="0">
                <a:latin typeface="Century Gothic"/>
                <a:cs typeface="Century Gothic"/>
              </a:rPr>
              <a:t>.</a:t>
            </a:r>
          </a:p>
          <a:p>
            <a:pPr marL="0" indent="0">
              <a:buNone/>
            </a:pPr>
            <a:endParaRPr lang="en-US" sz="2600" dirty="0">
              <a:latin typeface="Century Gothic"/>
              <a:cs typeface="Century Gothic"/>
            </a:endParaRPr>
          </a:p>
          <a:p>
            <a:pPr>
              <a:buFont typeface="Wingdings" charset="2"/>
              <a:buChar char="§"/>
            </a:pPr>
            <a:r>
              <a:rPr lang="en-US" sz="2600" dirty="0" smtClean="0">
                <a:latin typeface="Century Gothic"/>
                <a:cs typeface="Century Gothic"/>
              </a:rPr>
              <a:t>Constitutes </a:t>
            </a:r>
            <a:r>
              <a:rPr lang="en-US" sz="2600" dirty="0">
                <a:latin typeface="Century Gothic"/>
                <a:cs typeface="Century Gothic"/>
              </a:rPr>
              <a:t>of a </a:t>
            </a:r>
            <a:r>
              <a:rPr lang="en-US" sz="2600" dirty="0" smtClean="0">
                <a:latin typeface="Century Gothic"/>
                <a:cs typeface="Century Gothic"/>
              </a:rPr>
              <a:t>PCB that </a:t>
            </a:r>
            <a:r>
              <a:rPr lang="en-US" sz="2600" dirty="0">
                <a:latin typeface="Century Gothic"/>
                <a:cs typeface="Century Gothic"/>
              </a:rPr>
              <a:t>is approximately 6 inches </a:t>
            </a:r>
            <a:r>
              <a:rPr lang="en-US" sz="2600" dirty="0" smtClean="0">
                <a:latin typeface="Century Gothic"/>
                <a:cs typeface="Century Gothic"/>
              </a:rPr>
              <a:t>long.</a:t>
            </a:r>
          </a:p>
          <a:p>
            <a:pPr>
              <a:buFont typeface="Wingdings" charset="2"/>
              <a:buChar char="§"/>
            </a:pPr>
            <a:endParaRPr lang="en-US" sz="2600" dirty="0" smtClean="0">
              <a:latin typeface="Century Gothic"/>
              <a:cs typeface="Century Gothic"/>
            </a:endParaRPr>
          </a:p>
          <a:p>
            <a:pPr>
              <a:buFont typeface="Wingdings" charset="2"/>
              <a:buChar char="§"/>
            </a:pPr>
            <a:r>
              <a:rPr lang="en-US" sz="2600" dirty="0" smtClean="0">
                <a:latin typeface="Century Gothic"/>
                <a:cs typeface="Century Gothic"/>
              </a:rPr>
              <a:t>Contains microprocessor, </a:t>
            </a:r>
            <a:r>
              <a:rPr lang="en-US" sz="2600" dirty="0">
                <a:latin typeface="Century Gothic"/>
                <a:cs typeface="Century Gothic"/>
              </a:rPr>
              <a:t>flash </a:t>
            </a:r>
            <a:r>
              <a:rPr lang="en-US" sz="2600" dirty="0" smtClean="0">
                <a:latin typeface="Century Gothic"/>
                <a:cs typeface="Century Gothic"/>
              </a:rPr>
              <a:t>memory, </a:t>
            </a:r>
            <a:r>
              <a:rPr lang="en-US" sz="2600" dirty="0">
                <a:latin typeface="Century Gothic"/>
                <a:cs typeface="Century Gothic"/>
              </a:rPr>
              <a:t>and </a:t>
            </a:r>
            <a:r>
              <a:rPr lang="en-US" sz="2600" dirty="0" smtClean="0">
                <a:latin typeface="Century Gothic"/>
                <a:cs typeface="Century Gothic"/>
              </a:rPr>
              <a:t>sensors. </a:t>
            </a:r>
          </a:p>
          <a:p>
            <a:pPr>
              <a:buFont typeface="Wingdings" charset="2"/>
              <a:buChar char="§"/>
            </a:pPr>
            <a:endParaRPr lang="en-US" sz="2600" dirty="0" smtClean="0">
              <a:latin typeface="Century Gothic"/>
              <a:cs typeface="Century Gothic"/>
            </a:endParaRPr>
          </a:p>
          <a:p>
            <a:pPr>
              <a:buFont typeface="Wingdings" charset="2"/>
              <a:buChar char="§"/>
            </a:pPr>
            <a:r>
              <a:rPr lang="en-US" sz="2600" dirty="0" smtClean="0">
                <a:latin typeface="Century Gothic"/>
                <a:cs typeface="Century Gothic"/>
              </a:rPr>
              <a:t>Sensors may include accelerometer</a:t>
            </a:r>
            <a:r>
              <a:rPr lang="en-US" sz="2600" dirty="0">
                <a:latin typeface="Century Gothic"/>
                <a:cs typeface="Century Gothic"/>
              </a:rPr>
              <a:t>, hall sensors</a:t>
            </a:r>
            <a:r>
              <a:rPr lang="en-US" sz="2600" dirty="0" smtClean="0">
                <a:latin typeface="Century Gothic"/>
                <a:cs typeface="Century Gothic"/>
              </a:rPr>
              <a:t>, temperature </a:t>
            </a:r>
            <a:r>
              <a:rPr lang="en-US" sz="2600" dirty="0">
                <a:latin typeface="Century Gothic"/>
                <a:cs typeface="Century Gothic"/>
              </a:rPr>
              <a:t>and pressure sensors. </a:t>
            </a:r>
            <a:endParaRPr lang="en-US" sz="2600" dirty="0" smtClean="0">
              <a:latin typeface="Century Gothic"/>
              <a:cs typeface="Century Gothic"/>
            </a:endParaRPr>
          </a:p>
          <a:p>
            <a:pPr>
              <a:buFont typeface="Wingdings" charset="2"/>
              <a:buChar char="§"/>
            </a:pP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72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93475"/>
            <a:ext cx="9144000" cy="425156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Brief Description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1" y="2772137"/>
            <a:ext cx="4631709" cy="360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2" y="2948646"/>
            <a:ext cx="8582025" cy="36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9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Design Constraints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Size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Power 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Durability 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IMG_9325-1024x6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31" y="3064643"/>
            <a:ext cx="4596769" cy="3061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better-iPhone-4S-battery-li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31" y="3064643"/>
            <a:ext cx="4832913" cy="3067216"/>
          </a:xfrm>
          <a:prstGeom prst="rect">
            <a:avLst/>
          </a:prstGeom>
        </p:spPr>
      </p:pic>
      <p:pic>
        <p:nvPicPr>
          <p:cNvPr id="7" name="Picture 6" descr="flexible printed circuit boar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31094" r="14498" b="1"/>
          <a:stretch/>
        </p:blipFill>
        <p:spPr>
          <a:xfrm>
            <a:off x="3669018" y="3064643"/>
            <a:ext cx="4722618" cy="3061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72502" y="6258948"/>
            <a:ext cx="155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Citations 5-6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91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66893"/>
            <a:ext cx="9144000" cy="497898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367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Similar Products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Texas Instruments: H.E.A.T. Board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2700" dirty="0" smtClean="0">
                <a:latin typeface="Century Gothic"/>
                <a:cs typeface="Century Gothic"/>
              </a:rPr>
              <a:t>“Harsh Environment Acquisition Terminal”</a:t>
            </a:r>
            <a:br>
              <a:rPr lang="en-US" sz="2700" dirty="0" smtClean="0">
                <a:latin typeface="Century Gothic"/>
                <a:cs typeface="Century Gothic"/>
              </a:rPr>
            </a:b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4" name="Picture 3" descr="Macintosh HD:Users:ALMALKI:Desktop:Screen Shot 2014-09-09 at 12.23.4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71" y="2587730"/>
            <a:ext cx="604338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-44114" y="6568874"/>
            <a:ext cx="1287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Citation 4</a:t>
            </a:r>
            <a:endParaRPr lang="en-US" sz="1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02123" y="2522260"/>
            <a:ext cx="561700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33951" y="2587730"/>
            <a:ext cx="0" cy="5679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02929" y="2111422"/>
            <a:ext cx="7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15.6”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8832" y="2679388"/>
            <a:ext cx="85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1.1</a:t>
            </a:r>
            <a:r>
              <a:rPr lang="fr-FR" dirty="0">
                <a:solidFill>
                  <a:srgbClr val="000000"/>
                </a:solidFill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5685" y="6016774"/>
            <a:ext cx="226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Price= $5749.00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Initial Budget</a:t>
            </a:r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639172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/>
                <a:gridCol w="4572000"/>
              </a:tblGrid>
              <a:tr h="4381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Table 1: </a:t>
                      </a:r>
                      <a:r>
                        <a:rPr lang="en-US" sz="18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The estimated prices of our components</a:t>
                      </a:r>
                      <a:endParaRPr lang="en-US" sz="20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Component</a:t>
                      </a:r>
                      <a:endParaRPr lang="en-US" sz="16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Estimated Price</a:t>
                      </a:r>
                      <a:endParaRPr lang="en-US" sz="16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Polyimide PCB (Printed Circuit Board)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~$500</a:t>
                      </a: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Microchip Processor (16Bit)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~$50</a:t>
                      </a: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Flash Memory (512Mb)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~$100</a:t>
                      </a: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Sensors Total: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~$1000</a:t>
                      </a: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r>
                        <a:rPr lang="en-US" sz="1600" dirty="0">
                          <a:effectLst/>
                          <a:latin typeface="Century Gothic"/>
                          <a:ea typeface="Cambria"/>
                          <a:cs typeface="Century Gothic"/>
                        </a:rPr>
                        <a:t>Linear Variable Differential Transformer</a:t>
                      </a:r>
                      <a:endParaRPr lang="en-US" sz="1400" dirty="0">
                        <a:effectLst/>
                        <a:latin typeface="Century Gothic"/>
                        <a:ea typeface="Cambria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~$400</a:t>
                      </a: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r>
                        <a:rPr lang="en-US" sz="1600" dirty="0">
                          <a:effectLst/>
                          <a:latin typeface="Century Gothic"/>
                          <a:ea typeface="Cambria"/>
                          <a:cs typeface="Century Gothic"/>
                        </a:rPr>
                        <a:t>Accelerometers</a:t>
                      </a:r>
                      <a:endParaRPr lang="en-US" sz="1400" dirty="0">
                        <a:effectLst/>
                        <a:latin typeface="Century Gothic"/>
                        <a:ea typeface="Cambria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~$100</a:t>
                      </a: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r>
                        <a:rPr lang="en-US" sz="1600" dirty="0">
                          <a:effectLst/>
                          <a:latin typeface="Century Gothic"/>
                          <a:ea typeface="Cambria"/>
                          <a:cs typeface="Century Gothic"/>
                        </a:rPr>
                        <a:t>Other Sensors</a:t>
                      </a:r>
                      <a:endParaRPr lang="en-US" sz="1400" dirty="0">
                        <a:effectLst/>
                        <a:latin typeface="Century Gothic"/>
                        <a:ea typeface="Cambria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~$500</a:t>
                      </a: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Miscellaneous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~$100</a:t>
                      </a: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Shipping &amp; Taxes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~$200</a:t>
                      </a:r>
                    </a:p>
                  </a:txBody>
                  <a:tcPr marL="68580" marR="68580" marT="0" marB="0" anchor="ctr"/>
                </a:tc>
              </a:tr>
              <a:tr h="4381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Total =  ~$1,950</a:t>
                      </a:r>
                      <a:endParaRPr lang="en-US" sz="16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3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394</TotalTime>
  <Words>317</Words>
  <Application>Microsoft Macintosh PowerPoint</Application>
  <PresentationFormat>On-screen Show (4:3)</PresentationFormat>
  <Paragraphs>88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Data Logger for a Mechanical System</vt:lpstr>
      <vt:lpstr>Outline</vt:lpstr>
      <vt:lpstr>Problem Statement</vt:lpstr>
      <vt:lpstr>Problem Statement</vt:lpstr>
      <vt:lpstr>Brief Description</vt:lpstr>
      <vt:lpstr>Brief Description</vt:lpstr>
      <vt:lpstr>Design Constraints</vt:lpstr>
      <vt:lpstr>Similar Products Texas Instruments: H.E.A.T. Board “Harsh Environment Acquisition Terminal” </vt:lpstr>
      <vt:lpstr>Initial Budget</vt:lpstr>
      <vt:lpstr>Timeline and Tasks</vt:lpstr>
      <vt:lpstr>Applications</vt:lpstr>
      <vt:lpstr>Conclusion</vt:lpstr>
      <vt:lpstr>References</vt:lpstr>
      <vt:lpstr>Thank you for listening!</vt:lpstr>
    </vt:vector>
  </TitlesOfParts>
  <Company>Texas A&amp;M University at Qatar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Logger for a Mechanical System</dc:title>
  <dc:creator>Abdulrahman Al-Malki</dc:creator>
  <cp:lastModifiedBy>Abdulrahman Al-Malki</cp:lastModifiedBy>
  <cp:revision>28</cp:revision>
  <dcterms:created xsi:type="dcterms:W3CDTF">2014-09-20T13:04:36Z</dcterms:created>
  <dcterms:modified xsi:type="dcterms:W3CDTF">2014-09-21T13:26:16Z</dcterms:modified>
</cp:coreProperties>
</file>