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3" r:id="rId3"/>
    <p:sldId id="264" r:id="rId4"/>
    <p:sldId id="265" r:id="rId5"/>
    <p:sldId id="280" r:id="rId6"/>
    <p:sldId id="273" r:id="rId7"/>
    <p:sldId id="274" r:id="rId8"/>
    <p:sldId id="271" r:id="rId9"/>
    <p:sldId id="266" r:id="rId10"/>
    <p:sldId id="268" r:id="rId11"/>
    <p:sldId id="272" r:id="rId12"/>
    <p:sldId id="275" r:id="rId13"/>
    <p:sldId id="279" r:id="rId14"/>
    <p:sldId id="276" r:id="rId15"/>
    <p:sldId id="257" r:id="rId16"/>
    <p:sldId id="258" r:id="rId17"/>
    <p:sldId id="259" r:id="rId18"/>
    <p:sldId id="277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952" y="-10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27D7-2F8A-5342-B040-6F15DC65BE58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95FC-5F0E-C04F-ADEA-F27A5BF9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8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52AA-A817-5848-AE25-6A2F4563F0B4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935D-DBD7-5C47-9112-F609C140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3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F396-6053-4241-B4B4-4E97520BE2EB}" type="datetime1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860-9874-0B41-942A-9A5151BB65E0}" type="datetime1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E97A-8EBA-DD46-976B-96029A083E5B}" type="datetime1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018-E699-DD45-AB5C-1BB4F97C1033}" type="datetime1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BB79-5F13-AF4B-AF8A-6562FA5CB5F2}" type="datetime1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A326-E517-434F-BE98-EF2F82EFE520}" type="datetime1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901D-EB14-FA4A-9FC8-637B4C2FEAEC}" type="datetime1">
              <a:rPr lang="en-US" smtClean="0"/>
              <a:t>11/30/14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5B59-B880-AF45-A5E5-AB8DAC8752CA}" type="datetime1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9015-CE5A-5F4B-ADB5-6AFD5819007B}" type="datetime1">
              <a:rPr lang="en-US" smtClean="0"/>
              <a:t>11/30/14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64C-4FEB-6F44-BDEE-388BA877F9FD}" type="datetime1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13B-CFE7-4B49-916B-7D7726DCED6F}" type="datetime1">
              <a:rPr lang="en-US" smtClean="0"/>
              <a:t>11/30/14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04C7FD-7B20-E04C-A51A-55FDA5EC39B2}" type="datetime1">
              <a:rPr lang="en-US" smtClean="0"/>
              <a:t>11/30/14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data_logger/modular.htm" TargetMode="External"/><Relationship Id="rId4" Type="http://schemas.openxmlformats.org/officeDocument/2006/relationships/hyperlink" Target="http://www.cik-solutions.com/en/catalog/monitoring-datalogger/msr/products/" TargetMode="External"/><Relationship Id="rId5" Type="http://schemas.openxmlformats.org/officeDocument/2006/relationships/hyperlink" Target="http://www.Microchipdirect.com/" TargetMode="External"/><Relationship Id="rId6" Type="http://schemas.openxmlformats.org/officeDocument/2006/relationships/hyperlink" Target="http://www.mouser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.com/tool/heatev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747" y="40744"/>
            <a:ext cx="7131494" cy="194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Logger For Mechanical Systems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4748" y="2628900"/>
            <a:ext cx="8199652" cy="20955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Group 1: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Abdulrahman Al-Malki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Faisal Al-Mutawa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Mohammed </a:t>
            </a:r>
            <a:r>
              <a:rPr lang="en-US" dirty="0" err="1" smtClean="0">
                <a:solidFill>
                  <a:schemeClr val="tx1"/>
                </a:solidFill>
              </a:rPr>
              <a:t>Alsooj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Yasmin</a:t>
            </a:r>
            <a:r>
              <a:rPr lang="en-US" dirty="0" smtClean="0">
                <a:solidFill>
                  <a:schemeClr val="tx1"/>
                </a:solidFill>
              </a:rPr>
              <a:t> Hussein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Generation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780326"/>
              </p:ext>
            </p:extLst>
          </p:nvPr>
        </p:nvGraphicFramePr>
        <p:xfrm>
          <a:off x="113925" y="1393404"/>
          <a:ext cx="8254313" cy="314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113"/>
                <a:gridCol w="2057400"/>
                <a:gridCol w="2057400"/>
                <a:gridCol w="2057400"/>
              </a:tblGrid>
              <a:tr h="620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0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Time Tracking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</a:t>
                      </a:r>
                      <a:r>
                        <a:rPr lang="en-US" baseline="0" dirty="0" smtClean="0"/>
                        <a:t> based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 based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Crystal</a:t>
                      </a:r>
                      <a:endParaRPr lang="en-US" dirty="0"/>
                    </a:p>
                  </a:txBody>
                  <a:tcPr anchor="ctr"/>
                </a:tc>
              </a:tr>
              <a:tr h="620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Measuring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Position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Hall-effect sensor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LVDT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 anchor="ctr"/>
                </a:tc>
              </a:tr>
              <a:tr h="620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Measuring Vibration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Shock sensor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Gyroscope</a:t>
                      </a:r>
                      <a:endParaRPr lang="en-US" dirty="0"/>
                    </a:p>
                  </a:txBody>
                  <a:tcPr anchor="ctr"/>
                </a:tc>
              </a:tr>
              <a:tr h="620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Retrieving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 card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USB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Selection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0029"/>
              </p:ext>
            </p:extLst>
          </p:nvPr>
        </p:nvGraphicFramePr>
        <p:xfrm>
          <a:off x="457200" y="1248773"/>
          <a:ext cx="7251709" cy="36535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1030"/>
                <a:gridCol w="691859"/>
                <a:gridCol w="629629"/>
                <a:gridCol w="560076"/>
                <a:gridCol w="629629"/>
                <a:gridCol w="560076"/>
                <a:gridCol w="629629"/>
                <a:gridCol w="560076"/>
                <a:gridCol w="629629"/>
                <a:gridCol w="560076"/>
              </a:tblGrid>
              <a:tr h="263440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Concept Variant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8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Selection Criteria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Weight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>
                    <a:lnT w="1270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B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C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Rating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Score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Rating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Score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Rating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Score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Rating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Score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7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Dimensions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7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</a:rPr>
                        <a:t>Operation Time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7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Acquisition Frequency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7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Memory Capacity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7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Connectivity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35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738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Total Score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3.75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3.05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3.55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3.1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8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Rank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9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Continue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Yes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No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04" y="1200150"/>
            <a:ext cx="7620000" cy="36004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Technical Calculations:</a:t>
            </a:r>
          </a:p>
          <a:p>
            <a:endParaRPr lang="en-US" dirty="0"/>
          </a:p>
          <a:p>
            <a:pPr lvl="1"/>
            <a:r>
              <a:rPr lang="en-US" dirty="0" smtClean="0"/>
              <a:t>Memory Capacity: 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127Kb for 1Hz for 24h </a:t>
            </a:r>
          </a:p>
          <a:p>
            <a:pPr lvl="2"/>
            <a:r>
              <a:rPr lang="en-US" dirty="0" smtClean="0"/>
              <a:t>1.23Mb for 10Hz for 24h</a:t>
            </a:r>
          </a:p>
          <a:p>
            <a:pPr lvl="2"/>
            <a:r>
              <a:rPr lang="en-US" dirty="0" smtClean="0"/>
              <a:t>At 200Hz logging data for 113.7 min (Assuming a 2Mb Memory)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Run Time: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Assuming 100% operation and 1000mAh battery, run time is 6.5h.</a:t>
            </a:r>
          </a:p>
          <a:p>
            <a:pPr lvl="2"/>
            <a:r>
              <a:rPr lang="en-US" dirty="0" smtClean="0"/>
              <a:t>2 cells would be sufficient to reach target run time.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11-29 at 11.34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>
          <a:xfrm>
            <a:off x="2977941" y="1804728"/>
            <a:ext cx="2345748" cy="521510"/>
          </a:xfrm>
          <a:prstGeom prst="rect">
            <a:avLst/>
          </a:prstGeom>
        </p:spPr>
      </p:pic>
      <p:pic>
        <p:nvPicPr>
          <p:cNvPr id="5" name="Picture 4" descr="Screen Shot 2014-11-29 at 11.4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60" y="3402084"/>
            <a:ext cx="6012540" cy="3951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Constraints: </a:t>
            </a:r>
          </a:p>
          <a:p>
            <a:pPr lvl="1"/>
            <a:r>
              <a:rPr lang="en-US" dirty="0" smtClean="0"/>
              <a:t>Power </a:t>
            </a:r>
          </a:p>
          <a:p>
            <a:pPr lvl="1"/>
            <a:r>
              <a:rPr lang="en-US" dirty="0" smtClean="0"/>
              <a:t>Durability (Harsh Environment)</a:t>
            </a:r>
          </a:p>
          <a:p>
            <a:pPr lvl="1"/>
            <a:r>
              <a:rPr lang="en-US" dirty="0" smtClean="0"/>
              <a:t>Size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Technical Challenges:</a:t>
            </a:r>
          </a:p>
          <a:p>
            <a:pPr lvl="1"/>
            <a:r>
              <a:rPr lang="en-US" dirty="0" smtClean="0"/>
              <a:t>New programming environment.</a:t>
            </a:r>
          </a:p>
          <a:p>
            <a:pPr lvl="1"/>
            <a:r>
              <a:rPr lang="en-US" dirty="0" smtClean="0"/>
              <a:t>Interfacing with mechanical systems/sensors.</a:t>
            </a:r>
          </a:p>
          <a:p>
            <a:pPr lvl="1"/>
            <a:r>
              <a:rPr lang="en-US" dirty="0" smtClean="0"/>
              <a:t>Optimization/Meeting Deadlines.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51606" y="1771785"/>
            <a:ext cx="1665605" cy="1714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Microcontroller</a:t>
            </a:r>
          </a:p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3991" y="2953837"/>
            <a:ext cx="822960" cy="3429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Memory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65905" y="2019435"/>
            <a:ext cx="1485900" cy="342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Memory (ROM)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5905" y="2962410"/>
            <a:ext cx="1485900" cy="342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ADC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65905" y="2619510"/>
            <a:ext cx="1485900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Timer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16" y="3486285"/>
            <a:ext cx="2089305" cy="128492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27505" y="2203267"/>
            <a:ext cx="28194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27505" y="2650942"/>
            <a:ext cx="28194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27505" y="3155767"/>
            <a:ext cx="28194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32405" y="2193267"/>
            <a:ext cx="154940" cy="238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29865" y="2658224"/>
            <a:ext cx="154940" cy="238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24534" y="3125751"/>
            <a:ext cx="154940" cy="238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23005" y="3141826"/>
            <a:ext cx="22860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4010305" y="2195648"/>
            <a:ext cx="115538" cy="93248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023005" y="2660605"/>
            <a:ext cx="102838" cy="1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917210" y="3155767"/>
            <a:ext cx="28194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Bent Arrow 50"/>
          <p:cNvSpPr/>
          <p:nvPr/>
        </p:nvSpPr>
        <p:spPr>
          <a:xfrm rot="5400000">
            <a:off x="7092299" y="2975935"/>
            <a:ext cx="404425" cy="515739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55905" y="1874656"/>
            <a:ext cx="1371600" cy="485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Sensor 1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Accelerometer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5905" y="2461870"/>
            <a:ext cx="1381760" cy="4810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Sensor 2</a:t>
            </a: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effectLst/>
                <a:ea typeface="ＭＳ 明朝"/>
                <a:cs typeface="Times New Roman"/>
              </a:rPr>
              <a:t>Temp Sensor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96745" y="2942884"/>
            <a:ext cx="835660" cy="3295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Op-Amp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5905" y="3057661"/>
            <a:ext cx="1381760" cy="461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Sensor </a:t>
            </a:r>
            <a:r>
              <a:rPr lang="en-US" sz="1200" dirty="0" smtClean="0">
                <a:ea typeface="ＭＳ 明朝"/>
                <a:cs typeface="Times New Roman"/>
              </a:rPr>
              <a:t>3</a:t>
            </a: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effectLst/>
                <a:ea typeface="ＭＳ 明朝"/>
                <a:cs typeface="Times New Roman"/>
              </a:rPr>
              <a:t>Hall Effect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00045" y="2945266"/>
            <a:ext cx="822960" cy="3600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dirty="0" smtClean="0">
                <a:effectLst/>
                <a:ea typeface="ＭＳ 明朝"/>
                <a:cs typeface="Times New Roman"/>
              </a:rPr>
              <a:t>Low-Pass Filter</a:t>
            </a:r>
            <a:endParaRPr lang="en-US" sz="1000" dirty="0">
              <a:effectLst/>
              <a:ea typeface="ＭＳ 明朝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196745" y="2497591"/>
            <a:ext cx="835660" cy="3295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Op-Amp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96745" y="2032770"/>
            <a:ext cx="835660" cy="3295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Op-Amp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200045" y="2439489"/>
            <a:ext cx="822960" cy="3600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dirty="0" smtClean="0">
                <a:effectLst/>
                <a:ea typeface="ＭＳ 明朝"/>
                <a:cs typeface="Times New Roman"/>
              </a:rPr>
              <a:t>Low-Pass Filter</a:t>
            </a:r>
            <a:endParaRPr lang="en-US" sz="1000" dirty="0">
              <a:effectLst/>
              <a:ea typeface="ＭＳ 明朝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00045" y="2002291"/>
            <a:ext cx="822960" cy="3600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dirty="0" smtClean="0">
                <a:effectLst/>
                <a:ea typeface="ＭＳ 明朝"/>
                <a:cs typeface="Times New Roman"/>
              </a:rPr>
              <a:t>Low-Pass Filter</a:t>
            </a:r>
            <a:endParaRPr lang="en-US" sz="1000" dirty="0">
              <a:effectLst/>
              <a:ea typeface="ＭＳ 明朝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and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58153"/>
              </p:ext>
            </p:extLst>
          </p:nvPr>
        </p:nvGraphicFramePr>
        <p:xfrm>
          <a:off x="32003" y="1133475"/>
          <a:ext cx="8391490" cy="340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5010"/>
                <a:gridCol w="846490"/>
                <a:gridCol w="1952590"/>
                <a:gridCol w="205740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Parts</a:t>
                      </a:r>
                      <a:r>
                        <a:rPr lang="en-US" sz="1100" b="1" baseline="0" dirty="0" smtClean="0"/>
                        <a:t> Description</a:t>
                      </a:r>
                      <a:endParaRPr lang="en-US" sz="11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Quantity</a:t>
                      </a:r>
                      <a:endParaRPr lang="en-US" sz="11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Unit Price</a:t>
                      </a:r>
                      <a:endParaRPr lang="en-US" sz="11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Total</a:t>
                      </a:r>
                      <a:endParaRPr lang="en-US" sz="11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Accelerometer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Dev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Board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2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$40.30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$80.60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dsPIC33EP64MC504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Plug-In-Module 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2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$25.00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$50.00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dsPICDEM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80-Pin Starter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Development                                            Board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2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$80.00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$160.00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MPLAB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ICD 3 In-Circuit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Debugger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1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$200.00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$200.00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lvl="0" algn="l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External Memory - Micron M25P20-VMN3TPB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3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$6.00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$18.00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/>
                      <a:r>
                        <a:rPr lang="en-US" sz="1100" b="0" dirty="0" smtClean="0">
                          <a:latin typeface="+mj-lt"/>
                        </a:rPr>
                        <a:t>MCP6401 Op-Amp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10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$0.5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$5.00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Battery cells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Panasonic BR2477A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10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$3.31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$33.14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Other Sensors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4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$100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$400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l"/>
                      <a:r>
                        <a:rPr lang="en-US" sz="1100" b="0" dirty="0" smtClean="0">
                          <a:latin typeface="+mj-lt"/>
                        </a:rPr>
                        <a:t>Printed Circuit Board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1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$500.00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+mj-lt"/>
                        </a:rPr>
                        <a:t>$500.00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7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vl="0" algn="ctr"/>
                      <a:endParaRPr lang="en-US" sz="900" b="0" dirty="0"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j-lt"/>
                        </a:rPr>
                        <a:t>$1450.00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3" y="4451274"/>
            <a:ext cx="680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Requisition Sent		     To be ordered/Available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" y="4509745"/>
            <a:ext cx="381000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7961" y="4504231"/>
            <a:ext cx="381000" cy="276999"/>
          </a:xfrm>
          <a:prstGeom prst="rect">
            <a:avLst/>
          </a:prstGeom>
          <a:solidFill>
            <a:srgbClr val="F6F7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6-</a:t>
            </a:r>
            <a:r>
              <a:rPr lang="en-US" sz="1200" dirty="0"/>
              <a:t>7</a:t>
            </a:r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and Future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956426"/>
              </p:ext>
            </p:extLst>
          </p:nvPr>
        </p:nvGraphicFramePr>
        <p:xfrm>
          <a:off x="457200" y="1308165"/>
          <a:ext cx="6645697" cy="3663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713"/>
                <a:gridCol w="586080"/>
                <a:gridCol w="586080"/>
                <a:gridCol w="449603"/>
                <a:gridCol w="449603"/>
                <a:gridCol w="449603"/>
                <a:gridCol w="449603"/>
                <a:gridCol w="449603"/>
                <a:gridCol w="449603"/>
                <a:gridCol w="449603"/>
                <a:gridCol w="449603"/>
              </a:tblGrid>
              <a:tr h="17486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Task/Month</a:t>
                      </a:r>
                      <a:endParaRPr lang="en-US" sz="12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January</a:t>
                      </a:r>
                      <a:endParaRPr lang="en-US" sz="12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February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March</a:t>
                      </a:r>
                      <a:endParaRPr lang="en-US" sz="12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April</a:t>
                      </a:r>
                      <a:endParaRPr lang="en-US" sz="12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May</a:t>
                      </a:r>
                      <a:endParaRPr lang="en-US" sz="12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658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dsPIC33 programming</a:t>
                      </a:r>
                    </a:p>
                    <a:p>
                      <a:endParaRPr lang="en-US" sz="1200" baseline="0" dirty="0" smtClean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Interface I/O and memory(Timers,</a:t>
                      </a:r>
                      <a:r>
                        <a:rPr lang="en-US" sz="1200" baseline="0" dirty="0" smtClean="0"/>
                        <a:t> Sensors)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</a:t>
                      </a:r>
                      <a:r>
                        <a:rPr lang="en-US" sz="1200" baseline="0" dirty="0" smtClean="0"/>
                        <a:t> Code</a:t>
                      </a:r>
                    </a:p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Prototype</a:t>
                      </a:r>
                    </a:p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Portability</a:t>
                      </a:r>
                      <a:r>
                        <a:rPr lang="en-US" sz="1200" baseline="0" dirty="0" smtClean="0"/>
                        <a:t> and efficiency</a:t>
                      </a:r>
                    </a:p>
                    <a:p>
                      <a:r>
                        <a:rPr lang="en-US" sz="1200" baseline="0" dirty="0" smtClean="0"/>
                        <a:t>optimization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7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PCB</a:t>
                      </a:r>
                      <a:r>
                        <a:rPr lang="en-US" sz="1200" baseline="0" dirty="0" smtClean="0"/>
                        <a:t> design and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implementation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Report/Poster</a:t>
                      </a:r>
                    </a:p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Research helped us improve our design.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Important feedback and ideas to innovate our product.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Invest our time to develop a product that meet and exceeds expectations.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0" indent="-514350">
              <a:buFont typeface="+mj-lt"/>
              <a:buAutoNum type="arabicPeriod"/>
            </a:pPr>
            <a:r>
              <a:rPr lang="en-US" u="sng" dirty="0">
                <a:hlinkClick r:id="rId2"/>
              </a:rPr>
              <a:t>http://m.c.lnkd.licdn.com/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://www.logwell.com/capabilities/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://www.ti.com/tool/heatevm</a:t>
            </a: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://www.ni.com/data_logger/modular.htm</a:t>
            </a: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://www.cik-solutions.com/en/catalog/monitoring-datalogger/msr/products/</a:t>
            </a:r>
            <a:r>
              <a:rPr lang="en-US" dirty="0"/>
              <a:t> </a:t>
            </a:r>
            <a:endParaRPr lang="en-US" dirty="0" smtClean="0"/>
          </a:p>
          <a:p>
            <a:pPr marL="571500" lvl="0" indent="-4572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http://www.Microchipdirect.com/</a:t>
            </a:r>
            <a:r>
              <a:rPr lang="en-US" dirty="0" smtClean="0"/>
              <a:t> 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http://www.mouser.com/</a:t>
            </a:r>
            <a:r>
              <a:rPr lang="en-US" dirty="0" smtClean="0"/>
              <a:t> 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64"/>
            <a:ext cx="7620000" cy="29302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6600" dirty="0" smtClean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Customer Needs</a:t>
            </a:r>
          </a:p>
          <a:p>
            <a:r>
              <a:rPr lang="en-US" dirty="0" smtClean="0"/>
              <a:t>Ethnographic</a:t>
            </a:r>
          </a:p>
          <a:p>
            <a:r>
              <a:rPr lang="en-US" dirty="0"/>
              <a:t>Functional </a:t>
            </a:r>
            <a:r>
              <a:rPr lang="en-US" dirty="0" smtClean="0"/>
              <a:t>Modeling</a:t>
            </a:r>
          </a:p>
          <a:p>
            <a:r>
              <a:rPr lang="en-US" dirty="0" smtClean="0"/>
              <a:t>Benchmarking </a:t>
            </a:r>
          </a:p>
          <a:p>
            <a:r>
              <a:rPr lang="en-US" dirty="0" smtClean="0"/>
              <a:t>Concept Generation &amp; Selection</a:t>
            </a:r>
          </a:p>
          <a:p>
            <a:r>
              <a:rPr lang="en-US" dirty="0" smtClean="0"/>
              <a:t>Preliminary Design and Budget </a:t>
            </a:r>
          </a:p>
          <a:p>
            <a:r>
              <a:rPr lang="en-US" dirty="0" smtClean="0"/>
              <a:t>Progress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24212"/>
            <a:ext cx="2014383" cy="151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656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Dumb tool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8" b="89552" l="1629" r="984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0235" y="3074978"/>
            <a:ext cx="2896965" cy="6322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74883" y="3386343"/>
            <a:ext cx="1969099" cy="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7329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tool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98399" y="3044200"/>
            <a:ext cx="158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+our product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1-2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personal interviews and one phone interview</a:t>
            </a:r>
          </a:p>
          <a:p>
            <a:endParaRPr lang="en-US" dirty="0" smtClean="0"/>
          </a:p>
          <a:p>
            <a:r>
              <a:rPr lang="en-US" dirty="0" smtClean="0"/>
              <a:t>Focus on: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Vibration and acceleration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Prioritize accuracy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49"/>
            <a:ext cx="7620000" cy="3465915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lphaLcPeriod"/>
            </a:pPr>
            <a:r>
              <a:rPr lang="en-US" dirty="0" smtClean="0"/>
              <a:t>Type of data</a:t>
            </a:r>
          </a:p>
          <a:p>
            <a:pPr marL="571500" indent="-457200">
              <a:buFont typeface="+mj-lt"/>
              <a:buAutoNum type="alphaLcPeriod"/>
            </a:pPr>
            <a:endParaRPr lang="en-US" dirty="0" smtClean="0"/>
          </a:p>
          <a:p>
            <a:pPr marL="571500" indent="-457200">
              <a:buFont typeface="+mj-lt"/>
              <a:buAutoNum type="alphaLcPeriod"/>
            </a:pPr>
            <a:endParaRPr lang="en-US" dirty="0"/>
          </a:p>
          <a:p>
            <a:pPr marL="571500" indent="-457200">
              <a:buFont typeface="+mj-lt"/>
              <a:buAutoNum type="alphaLcPeriod"/>
            </a:pPr>
            <a:endParaRPr lang="en-US" dirty="0" smtClean="0"/>
          </a:p>
          <a:p>
            <a:pPr marL="571500" indent="-457200">
              <a:buFont typeface="+mj-lt"/>
              <a:buAutoNum type="alphaLcPeriod"/>
            </a:pPr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5" name="Picture 4" descr="Macintosh HD:Users:ALMALKI:Desktop:Screen Shot 2014-09-27 at 6.56.18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22" y="1757912"/>
            <a:ext cx="32766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ALMALKI:Desktop:Screen Shot 2014-09-27 at 7.08.30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75" y="1168889"/>
            <a:ext cx="2679700" cy="188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ALMALKI:Desktop:Screen Shot 2014-09-27 at 7.08.38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75" y="3170787"/>
            <a:ext cx="234950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Ethnographic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838"/>
            <a:ext cx="7620000" cy="3600450"/>
          </a:xfrm>
        </p:spPr>
        <p:txBody>
          <a:bodyPr/>
          <a:lstStyle/>
          <a:p>
            <a:r>
              <a:rPr lang="en-US" dirty="0" smtClean="0"/>
              <a:t>Surveys and interviews </a:t>
            </a:r>
            <a:r>
              <a:rPr lang="en-US" dirty="0"/>
              <a:t>to study the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Interviews with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ur mentor </a:t>
            </a:r>
            <a:r>
              <a:rPr lang="en-US" dirty="0"/>
              <a:t>Dr. </a:t>
            </a:r>
            <a:r>
              <a:rPr lang="en-US" dirty="0" err="1" smtClean="0"/>
              <a:t>Shehab</a:t>
            </a:r>
            <a:endParaRPr lang="en-US" dirty="0" smtClean="0"/>
          </a:p>
          <a:p>
            <a:pPr lvl="3"/>
            <a:r>
              <a:rPr lang="en-US" dirty="0" smtClean="0"/>
              <a:t>Importance of data logging</a:t>
            </a:r>
          </a:p>
          <a:p>
            <a:pPr marL="1028700" lvl="3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RasGas</a:t>
            </a:r>
            <a:r>
              <a:rPr lang="en-US" dirty="0" smtClean="0"/>
              <a:t> company engineers</a:t>
            </a:r>
          </a:p>
          <a:p>
            <a:pPr lvl="3"/>
            <a:r>
              <a:rPr lang="en-US" dirty="0" smtClean="0"/>
              <a:t>Operation of the tools</a:t>
            </a:r>
          </a:p>
          <a:p>
            <a:pPr marL="10287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Engineers in </a:t>
            </a:r>
            <a:r>
              <a:rPr lang="en-US" dirty="0" err="1" smtClean="0"/>
              <a:t>Shlumberger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Familiarize ourselves with the tools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99" y="1965433"/>
            <a:ext cx="3066395" cy="24896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Functional Modeling</a:t>
            </a:r>
            <a:endParaRPr lang="en-US" dirty="0"/>
          </a:p>
        </p:txBody>
      </p:sp>
      <p:pic>
        <p:nvPicPr>
          <p:cNvPr id="5" name="Picture 4" descr="Screen Shot 2014-11-30 at 12.27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44" y="1304107"/>
            <a:ext cx="5983473" cy="34929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87" y="1275931"/>
            <a:ext cx="5715000" cy="535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61" y="1998673"/>
            <a:ext cx="3624238" cy="182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092" y="4007291"/>
            <a:ext cx="2697016" cy="74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3-</a:t>
            </a:r>
            <a:r>
              <a:rPr lang="en-US" sz="1200" dirty="0"/>
              <a:t>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6649"/>
              </p:ext>
            </p:extLst>
          </p:nvPr>
        </p:nvGraphicFramePr>
        <p:xfrm>
          <a:off x="457200" y="1250265"/>
          <a:ext cx="7606257" cy="353655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91076"/>
                <a:gridCol w="1183427"/>
                <a:gridCol w="1319480"/>
                <a:gridCol w="1837966"/>
                <a:gridCol w="2274308"/>
              </a:tblGrid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Metric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Our Design Project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H.E.A.T Evaluation Module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Compact DAQ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</a:t>
                      </a:r>
                      <a:r>
                        <a:rPr lang="en-GB" sz="800">
                          <a:effectLst/>
                        </a:rPr>
                        <a:t>cDAQ-9134)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MSR145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(Standard IP 60)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Operation Time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 Hours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Infinite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Infinite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2-3 Months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Power Source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Lithium Battery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3.3 V External Supply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 V 5A External Supply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Lithium-polymer battery (800mAh)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Dimensions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(LxWxH)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5x1x1 inches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15.6x1x0.93 </a:t>
                      </a:r>
                      <a:r>
                        <a:rPr lang="en-US" sz="800" dirty="0">
                          <a:effectLst/>
                        </a:rPr>
                        <a:t>inches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8.66x4.6x3.4 inches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2.8x1.5x0.9 inches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519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Sensors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Rotation, translation, vibration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Rotation, pressure, temperature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Holds 4 External Sensors from 50+ sensor modules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Holds 5 External Sensors from 8 different sensor modules or any analog signal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188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Memory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 MB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Onboard 32 Mbit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SD Card (Max 16 GB)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Onboard 8 Mbit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Acquisition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Frequency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 Hz per second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 to 128k per second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 to 50k per second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 to 50 per second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Temperature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Tolerance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175 ˚C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 ˚C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 ˚C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65 °C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188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Connectivity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CAN/USB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$ 5749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$ 7068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$323 (Excluding Sensors)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617</TotalTime>
  <Words>820</Words>
  <Application>Microsoft Macintosh PowerPoint</Application>
  <PresentationFormat>On-screen Show (16:9)</PresentationFormat>
  <Paragraphs>352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Data Logger For Mechanical Systems</vt:lpstr>
      <vt:lpstr>Outline</vt:lpstr>
      <vt:lpstr>Objective</vt:lpstr>
      <vt:lpstr>Customer Needs</vt:lpstr>
      <vt:lpstr>Customer Needs</vt:lpstr>
      <vt:lpstr>Ethnographic Study</vt:lpstr>
      <vt:lpstr>Functional Modeling</vt:lpstr>
      <vt:lpstr>Benchmarking</vt:lpstr>
      <vt:lpstr>Benchmarking </vt:lpstr>
      <vt:lpstr>Concept Generation</vt:lpstr>
      <vt:lpstr>Concept Selection</vt:lpstr>
      <vt:lpstr>Preliminary Design</vt:lpstr>
      <vt:lpstr>Challenges</vt:lpstr>
      <vt:lpstr>Design</vt:lpstr>
      <vt:lpstr>Components and Budget</vt:lpstr>
      <vt:lpstr>Progress and Future Work</vt:lpstr>
      <vt:lpstr>Conclusion</vt:lpstr>
      <vt:lpstr>References</vt:lpstr>
      <vt:lpstr>Thanks you for listening!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and Budget</dc:title>
  <dc:creator>Faisal Al-Mutawa</dc:creator>
  <cp:lastModifiedBy>Abdulrahman Al-Malki</cp:lastModifiedBy>
  <cp:revision>37</cp:revision>
  <dcterms:created xsi:type="dcterms:W3CDTF">2014-11-29T11:05:17Z</dcterms:created>
  <dcterms:modified xsi:type="dcterms:W3CDTF">2014-11-30T13:10:19Z</dcterms:modified>
</cp:coreProperties>
</file>