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39"/>
  </p:notesMasterIdLst>
  <p:handoutMasterIdLst>
    <p:handoutMasterId r:id="rId40"/>
  </p:handoutMasterIdLst>
  <p:sldIdLst>
    <p:sldId id="262" r:id="rId2"/>
    <p:sldId id="263" r:id="rId3"/>
    <p:sldId id="264" r:id="rId4"/>
    <p:sldId id="292" r:id="rId5"/>
    <p:sldId id="296" r:id="rId6"/>
    <p:sldId id="324" r:id="rId7"/>
    <p:sldId id="325" r:id="rId8"/>
    <p:sldId id="326" r:id="rId9"/>
    <p:sldId id="327" r:id="rId10"/>
    <p:sldId id="297" r:id="rId11"/>
    <p:sldId id="323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28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77" r:id="rId37"/>
    <p:sldId id="278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98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27D7-2F8A-5342-B040-6F15DC65BE58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95FC-5F0E-C04F-ADEA-F27A5BF9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2AA-A817-5848-AE25-6A2F4563F0B4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935D-DBD7-5C47-9112-F609C140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3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B935D-DBD7-5C47-9112-F609C140F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F396-6053-4241-B4B4-4E97520BE2EB}" type="datetime1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860-9874-0B41-942A-9A5151BB65E0}" type="datetime1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E97A-8EBA-DD46-976B-96029A083E5B}" type="datetime1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018-E699-DD45-AB5C-1BB4F97C1033}" type="datetime1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BB79-5F13-AF4B-AF8A-6562FA5CB5F2}" type="datetime1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A326-E517-434F-BE98-EF2F82EFE520}" type="datetime1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901D-EB14-FA4A-9FC8-637B4C2FEAEC}" type="datetime1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5B59-B880-AF45-A5E5-AB8DAC8752CA}" type="datetime1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9015-CE5A-5F4B-ADB5-6AFD5819007B}" type="datetime1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64C-4FEB-6F44-BDEE-388BA877F9FD}" type="datetime1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13B-CFE7-4B49-916B-7D7726DCED6F}" type="datetime1">
              <a:rPr lang="en-US" smtClean="0"/>
              <a:t>3/22/15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04C7FD-7B20-E04C-A51A-55FDA5EC39B2}" type="datetime1">
              <a:rPr lang="en-US" smtClean="0"/>
              <a:t>3/22/15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.com/tool/heatev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747" y="40744"/>
            <a:ext cx="7131494" cy="194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Logger For Mechanical Systems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4748" y="2628900"/>
            <a:ext cx="8199652" cy="20955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Group 2: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Abdulrahman Al-Malki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Faisal Al-Mutawa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Mohammed </a:t>
            </a:r>
            <a:r>
              <a:rPr lang="en-US" dirty="0" err="1" smtClean="0">
                <a:solidFill>
                  <a:schemeClr val="tx1"/>
                </a:solidFill>
              </a:rPr>
              <a:t>Alsooj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Yasmin</a:t>
            </a:r>
            <a:r>
              <a:rPr lang="en-US" dirty="0" smtClean="0">
                <a:solidFill>
                  <a:schemeClr val="tx1"/>
                </a:solidFill>
              </a:rPr>
              <a:t> Hussein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Texas-AM-University-at-Qa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49" y="65968"/>
            <a:ext cx="1096782" cy="10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&amp; Plans - Faisal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Accomplishments: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Code for ADC initialization of multiple channels to get Three Readings from the Accelerometer.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Send routine to perform calculations on the data points and send through RS-232. (interrupt Based)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Saving data points in the processors Data Space.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Used Buttons in order to Start/Stop and Send, but decided to go with another approach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UART RS-232 is now configured to receive/send to be able to send data upon request.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b="1" dirty="0" smtClean="0"/>
              <a:t>Current Progress: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Currently </a:t>
            </a:r>
            <a:r>
              <a:rPr lang="en-US" dirty="0"/>
              <a:t>working on the Threshold(); functionality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Get Displacement/RPM from accelerometer values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 smtClean="0"/>
              <a:t>Future Plans: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Multiple operating modes.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Test the overall code on the PCB.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Issue a specification list for the Final Design.</a:t>
            </a:r>
            <a:endParaRPr lang="en-US" b="1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" y="6408"/>
            <a:ext cx="7620000" cy="857250"/>
          </a:xfrm>
        </p:spPr>
        <p:txBody>
          <a:bodyPr/>
          <a:lstStyle/>
          <a:p>
            <a:r>
              <a:rPr lang="en-US" sz="3200" dirty="0" smtClean="0"/>
              <a:t>Programming – Flow Chart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44" y="4235297"/>
            <a:ext cx="548640" cy="297180"/>
          </a:xfrm>
        </p:spPr>
        <p:txBody>
          <a:bodyPr/>
          <a:lstStyle/>
          <a:p>
            <a:fld id="{6C961440-6309-1143-804A-ED507600A2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4259" y="1544288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Initialize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4259" y="2202810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3390" y="3525529"/>
            <a:ext cx="2521185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Perform Calculations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253846" y="4148370"/>
            <a:ext cx="2408295" cy="866068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Over threshold?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3480370" y="1316628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80370" y="1967621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85209" y="2625238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75865" y="3932871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4" idx="1"/>
            <a:endCxn id="7" idx="3"/>
          </p:cNvCxnSpPr>
          <p:nvPr/>
        </p:nvCxnSpPr>
        <p:spPr>
          <a:xfrm flipH="1">
            <a:off x="4256481" y="2404035"/>
            <a:ext cx="833311" cy="10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62141" y="4258240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2112843" y="4258239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2112843" y="2414373"/>
            <a:ext cx="591416" cy="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7351" y="4163128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3</a:t>
            </a:r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42" name="Elbow Connector 41"/>
          <p:cNvCxnSpPr>
            <a:stCxn id="10" idx="1"/>
          </p:cNvCxnSpPr>
          <p:nvPr/>
        </p:nvCxnSpPr>
        <p:spPr>
          <a:xfrm rot="10800000">
            <a:off x="2111836" y="2416526"/>
            <a:ext cx="142011" cy="216487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217710" y="3540425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Store in Memory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5089792" y="2079574"/>
            <a:ext cx="1783955" cy="648922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Time&lt;x?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52603" y="2189638"/>
            <a:ext cx="1273764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 flipV="1">
            <a:off x="6873747" y="2401305"/>
            <a:ext cx="278856" cy="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0" idx="3"/>
            <a:endCxn id="63" idx="2"/>
          </p:cNvCxnSpPr>
          <p:nvPr/>
        </p:nvCxnSpPr>
        <p:spPr>
          <a:xfrm flipV="1">
            <a:off x="4662141" y="3963758"/>
            <a:ext cx="1331680" cy="6176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0"/>
            <a:endCxn id="64" idx="2"/>
          </p:cNvCxnSpPr>
          <p:nvPr/>
        </p:nvCxnSpPr>
        <p:spPr>
          <a:xfrm flipH="1" flipV="1">
            <a:off x="5981770" y="2728496"/>
            <a:ext cx="12051" cy="811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053490" y="3537822"/>
            <a:ext cx="1372878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Perform Calculations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86" name="Straight Arrow Connector 85"/>
          <p:cNvCxnSpPr>
            <a:endCxn id="81" idx="0"/>
          </p:cNvCxnSpPr>
          <p:nvPr/>
        </p:nvCxnSpPr>
        <p:spPr>
          <a:xfrm>
            <a:off x="7739929" y="2603497"/>
            <a:ext cx="0" cy="93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1"/>
            <a:endCxn id="63" idx="3"/>
          </p:cNvCxnSpPr>
          <p:nvPr/>
        </p:nvCxnSpPr>
        <p:spPr>
          <a:xfrm flipH="1">
            <a:off x="6769932" y="3749489"/>
            <a:ext cx="283558" cy="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78562" y="2091208"/>
            <a:ext cx="560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True</a:t>
            </a:r>
            <a:endParaRPr lang="en-US" sz="1500" dirty="0"/>
          </a:p>
        </p:txBody>
      </p:sp>
      <p:sp>
        <p:nvSpPr>
          <p:cNvPr id="90" name="TextBox 89"/>
          <p:cNvSpPr txBox="1"/>
          <p:nvPr/>
        </p:nvSpPr>
        <p:spPr>
          <a:xfrm>
            <a:off x="4554038" y="2093360"/>
            <a:ext cx="6475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False</a:t>
            </a:r>
            <a:endParaRPr lang="en-US" sz="1500" dirty="0"/>
          </a:p>
        </p:txBody>
      </p:sp>
      <p:sp>
        <p:nvSpPr>
          <p:cNvPr id="44" name="Diamond 43"/>
          <p:cNvSpPr/>
          <p:nvPr/>
        </p:nvSpPr>
        <p:spPr>
          <a:xfrm>
            <a:off x="2682853" y="2832031"/>
            <a:ext cx="1618116" cy="499805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UART Rx?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475865" y="3331836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85209" y="3222432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sp>
        <p:nvSpPr>
          <p:cNvPr id="60" name="TextBox 59"/>
          <p:cNvSpPr txBox="1"/>
          <p:nvPr/>
        </p:nvSpPr>
        <p:spPr>
          <a:xfrm>
            <a:off x="2112843" y="2755904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65" name="Rectangle 64"/>
          <p:cNvSpPr/>
          <p:nvPr/>
        </p:nvSpPr>
        <p:spPr>
          <a:xfrm>
            <a:off x="334842" y="3421724"/>
            <a:ext cx="1560285" cy="43750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Initiate UART </a:t>
            </a:r>
            <a:r>
              <a:rPr lang="en-US" sz="1400" dirty="0" err="1" smtClean="0">
                <a:solidFill>
                  <a:srgbClr val="675E47"/>
                </a:solidFill>
              </a:rPr>
              <a:t>Tx</a:t>
            </a:r>
            <a:r>
              <a:rPr lang="en-US" sz="1400" dirty="0" smtClean="0">
                <a:solidFill>
                  <a:srgbClr val="675E47"/>
                </a:solidFill>
              </a:rPr>
              <a:t> transmission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7" name="Diamond 66"/>
          <p:cNvSpPr/>
          <p:nvPr/>
        </p:nvSpPr>
        <p:spPr>
          <a:xfrm>
            <a:off x="416465" y="4309217"/>
            <a:ext cx="1397016" cy="499805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UART Rx?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69" name="Straight Arrow Connector 68"/>
          <p:cNvCxnSpPr>
            <a:stCxn id="65" idx="2"/>
            <a:endCxn id="67" idx="0"/>
          </p:cNvCxnSpPr>
          <p:nvPr/>
        </p:nvCxnSpPr>
        <p:spPr>
          <a:xfrm flipH="1">
            <a:off x="1114973" y="3859227"/>
            <a:ext cx="12" cy="44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7" idx="1"/>
          </p:cNvCxnSpPr>
          <p:nvPr/>
        </p:nvCxnSpPr>
        <p:spPr>
          <a:xfrm rot="10800000">
            <a:off x="144343" y="3627230"/>
            <a:ext cx="272122" cy="93189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65" idx="1"/>
          </p:cNvCxnSpPr>
          <p:nvPr/>
        </p:nvCxnSpPr>
        <p:spPr>
          <a:xfrm>
            <a:off x="153414" y="3640476"/>
            <a:ext cx="1814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44343" y="4235956"/>
            <a:ext cx="4810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cxnSp>
        <p:nvCxnSpPr>
          <p:cNvPr id="92" name="Elbow Connector 91"/>
          <p:cNvCxnSpPr>
            <a:stCxn id="67" idx="3"/>
          </p:cNvCxnSpPr>
          <p:nvPr/>
        </p:nvCxnSpPr>
        <p:spPr>
          <a:xfrm flipH="1" flipV="1">
            <a:off x="1116828" y="4073689"/>
            <a:ext cx="696653" cy="485431"/>
          </a:xfrm>
          <a:prstGeom prst="bentConnector3">
            <a:avLst>
              <a:gd name="adj1" fmla="val -3281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87022" y="4235956"/>
            <a:ext cx="4529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sp>
        <p:nvSpPr>
          <p:cNvPr id="16" name="Rounded Rectangle 15"/>
          <p:cNvSpPr/>
          <p:nvPr/>
        </p:nvSpPr>
        <p:spPr>
          <a:xfrm>
            <a:off x="2704260" y="931860"/>
            <a:ext cx="1552222" cy="37669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Start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26779" y="2718361"/>
            <a:ext cx="1560285" cy="43750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Stop ADC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53" name="Straight Arrow Connector 52"/>
          <p:cNvCxnSpPr>
            <a:stCxn id="50" idx="2"/>
            <a:endCxn id="65" idx="0"/>
          </p:cNvCxnSpPr>
          <p:nvPr/>
        </p:nvCxnSpPr>
        <p:spPr>
          <a:xfrm>
            <a:off x="1106922" y="3155864"/>
            <a:ext cx="8063" cy="265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98026" y="3079069"/>
            <a:ext cx="833311" cy="10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07"/>
            <a:ext cx="7620000" cy="857250"/>
          </a:xfrm>
        </p:spPr>
        <p:txBody>
          <a:bodyPr/>
          <a:lstStyle/>
          <a:p>
            <a:r>
              <a:rPr lang="en-US" sz="3200" dirty="0" smtClean="0"/>
              <a:t>Programming – Call 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57882" y="1472822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75E47"/>
                </a:solidFill>
              </a:rPr>
              <a:t>m</a:t>
            </a:r>
            <a:r>
              <a:rPr lang="en-US" sz="1400" dirty="0" smtClean="0">
                <a:solidFill>
                  <a:srgbClr val="675E47"/>
                </a:solidFill>
              </a:rPr>
              <a:t>ain()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82724" y="1472822"/>
            <a:ext cx="2116665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6755" y="1197113"/>
            <a:ext cx="206963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Initialize_RTC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30430" y="2801514"/>
            <a:ext cx="214677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SendUART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37912" y="2839142"/>
            <a:ext cx="162466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SaveADC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4741" y="2801514"/>
            <a:ext cx="1712148" cy="73227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ReadADC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9908" y="2850432"/>
            <a:ext cx="207427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ReceiveUART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58282" y="3945444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LED()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1356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Buttons()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31727" y="3951089"/>
            <a:ext cx="168678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Calculate()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6963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Delay()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02179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Mode()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18" name="Straight Arrow Connector 17"/>
          <p:cNvCxnSpPr>
            <a:stCxn id="5" idx="2"/>
            <a:endCxn id="7" idx="6"/>
          </p:cNvCxnSpPr>
          <p:nvPr/>
        </p:nvCxnSpPr>
        <p:spPr>
          <a:xfrm flipH="1" flipV="1">
            <a:off x="2486385" y="1538790"/>
            <a:ext cx="1071497" cy="275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6" idx="2"/>
          </p:cNvCxnSpPr>
          <p:nvPr/>
        </p:nvCxnSpPr>
        <p:spPr>
          <a:xfrm>
            <a:off x="5016030" y="1814499"/>
            <a:ext cx="9666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1" idx="7"/>
          </p:cNvCxnSpPr>
          <p:nvPr/>
        </p:nvCxnSpPr>
        <p:spPr>
          <a:xfrm flipH="1">
            <a:off x="2090415" y="2056101"/>
            <a:ext cx="1681008" cy="894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</p:cNvCxnSpPr>
          <p:nvPr/>
        </p:nvCxnSpPr>
        <p:spPr>
          <a:xfrm flipH="1">
            <a:off x="3503320" y="2156176"/>
            <a:ext cx="783636" cy="68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00497" y="2156176"/>
            <a:ext cx="301992" cy="69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5"/>
            <a:endCxn id="8" idx="1"/>
          </p:cNvCxnSpPr>
          <p:nvPr/>
        </p:nvCxnSpPr>
        <p:spPr>
          <a:xfrm>
            <a:off x="4802489" y="2056101"/>
            <a:ext cx="1442328" cy="845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6" idx="0"/>
          </p:cNvCxnSpPr>
          <p:nvPr/>
        </p:nvCxnSpPr>
        <p:spPr>
          <a:xfrm flipH="1">
            <a:off x="2631253" y="3484868"/>
            <a:ext cx="352558" cy="466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5"/>
            <a:endCxn id="14" idx="0"/>
          </p:cNvCxnSpPr>
          <p:nvPr/>
        </p:nvCxnSpPr>
        <p:spPr>
          <a:xfrm>
            <a:off x="3926151" y="3426547"/>
            <a:ext cx="348966" cy="524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7"/>
            <a:endCxn id="9" idx="4"/>
          </p:cNvCxnSpPr>
          <p:nvPr/>
        </p:nvCxnSpPr>
        <p:spPr>
          <a:xfrm flipV="1">
            <a:off x="4871484" y="3522496"/>
            <a:ext cx="178758" cy="52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5" idx="7"/>
          </p:cNvCxnSpPr>
          <p:nvPr/>
        </p:nvCxnSpPr>
        <p:spPr>
          <a:xfrm flipH="1">
            <a:off x="1451570" y="3426547"/>
            <a:ext cx="1263909" cy="624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3" idx="1"/>
          </p:cNvCxnSpPr>
          <p:nvPr/>
        </p:nvCxnSpPr>
        <p:spPr>
          <a:xfrm>
            <a:off x="4111037" y="3322497"/>
            <a:ext cx="1303860" cy="72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94690" y="3484868"/>
            <a:ext cx="762940" cy="4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78689" y="477229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4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755" y="1876863"/>
            <a:ext cx="2142499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47" name="Straight Arrow Connector 46"/>
          <p:cNvCxnSpPr>
            <a:stCxn id="5" idx="2"/>
            <a:endCxn id="44" idx="6"/>
          </p:cNvCxnSpPr>
          <p:nvPr/>
        </p:nvCxnSpPr>
        <p:spPr>
          <a:xfrm flipH="1">
            <a:off x="2559254" y="1814499"/>
            <a:ext cx="998628" cy="404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58" y="1055203"/>
            <a:ext cx="3167542" cy="38060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Saving up to 2550 readings.</a:t>
            </a:r>
          </a:p>
          <a:p>
            <a:r>
              <a:rPr lang="en-US" dirty="0" smtClean="0"/>
              <a:t>Each reading includes:</a:t>
            </a:r>
          </a:p>
          <a:p>
            <a:pPr lvl="1"/>
            <a:r>
              <a:rPr lang="en-US" dirty="0" smtClean="0"/>
              <a:t>accelerometer value (</a:t>
            </a:r>
            <a:r>
              <a:rPr lang="en-US" dirty="0"/>
              <a:t>X,Y,Z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Time Stamp (Hour, Minute, Second). </a:t>
            </a:r>
          </a:p>
          <a:p>
            <a:r>
              <a:rPr lang="en-US" dirty="0" smtClean="0"/>
              <a:t>Stops when UART Rx interrupt is initiated or after a certain time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shot 2015-03-21 22.0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8" y="1070885"/>
            <a:ext cx="3676948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RS-232 Functions: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350279" cy="7443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Interrupt based routine to both send and receive characters from/to </a:t>
            </a:r>
            <a:r>
              <a:rPr lang="en-US" dirty="0" err="1" smtClean="0"/>
              <a:t>Labview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Can be used to Stop and Send. (Eliminating the need for buttons)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shot 2015-03-21 22.0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2" y="2127326"/>
            <a:ext cx="6268218" cy="2469298"/>
          </a:xfrm>
          <a:prstGeom prst="rect">
            <a:avLst/>
          </a:prstGeom>
        </p:spPr>
      </p:pic>
      <p:pic>
        <p:nvPicPr>
          <p:cNvPr id="7" name="Picture 6" descr="big_but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7" y="1493590"/>
            <a:ext cx="571012" cy="5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99547"/>
              </p:ext>
            </p:extLst>
          </p:nvPr>
        </p:nvGraphicFramePr>
        <p:xfrm>
          <a:off x="486006" y="2912978"/>
          <a:ext cx="7371706" cy="174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488"/>
                <a:gridCol w="6050218"/>
              </a:tblGrid>
              <a:tr h="2773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71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r>
                        <a:rPr lang="en-US" sz="1600" baseline="0" dirty="0" smtClean="0"/>
                        <a:t> logging/stops when memory is full</a:t>
                      </a:r>
                      <a:endParaRPr lang="en-US" sz="1600" dirty="0"/>
                    </a:p>
                  </a:txBody>
                  <a:tcPr/>
                </a:tc>
              </a:tr>
              <a:tr h="4617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Starts logging after certain threshold for</a:t>
                      </a:r>
                      <a:r>
                        <a:rPr lang="en-US" sz="1600" baseline="0" dirty="0" smtClean="0"/>
                        <a:t> a certain period </a:t>
                      </a:r>
                      <a:endParaRPr lang="en-US" sz="1600" dirty="0"/>
                    </a:p>
                  </a:txBody>
                  <a:tcPr/>
                </a:tc>
              </a:tr>
              <a:tr h="4787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r>
                        <a:rPr lang="en-US" sz="1600" baseline="0" dirty="0" smtClean="0"/>
                        <a:t> low frequency logging with triggers increasing the sampling rate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855" y="254364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1: </a:t>
            </a:r>
            <a:r>
              <a:rPr lang="en-US" dirty="0" smtClean="0">
                <a:latin typeface="Century Gothic"/>
                <a:cs typeface="Century Gothic"/>
              </a:rPr>
              <a:t>Brief overview of the different modes of our project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0202"/>
            <a:ext cx="7350279" cy="113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§"/>
            </a:pPr>
            <a:r>
              <a:rPr lang="en-US" sz="1600" dirty="0"/>
              <a:t>Currently working on a Threshold function.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/>
              <a:t>Adding Rotations and Displacement as possible outcomes.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/>
              <a:t>Implement multiple operating modes.</a:t>
            </a:r>
          </a:p>
          <a:p>
            <a:pPr marL="285750" indent="-285750">
              <a:buFont typeface="Wingdings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89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&amp; Plans - </a:t>
            </a:r>
            <a:r>
              <a:rPr lang="en-US" dirty="0" smtClean="0"/>
              <a:t>Yasmin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Achievements: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Components List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PCB Schematic Design(Eagle)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Challenges: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Finding appropriate components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Errors in Schematic design 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Future work: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Testing </a:t>
            </a:r>
            <a:r>
              <a:rPr lang="en-US" dirty="0"/>
              <a:t>the PCB and soldering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Plastic Housing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326276"/>
              </p:ext>
            </p:extLst>
          </p:nvPr>
        </p:nvGraphicFramePr>
        <p:xfrm>
          <a:off x="194302" y="1102515"/>
          <a:ext cx="8078952" cy="38752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84851"/>
                <a:gridCol w="1035289"/>
                <a:gridCol w="1146213"/>
                <a:gridCol w="1312599"/>
              </a:tblGrid>
              <a:tr h="2298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Table 9: </a:t>
                      </a:r>
                      <a:r>
                        <a:rPr lang="en-US" sz="1200" u="none" strike="noStrike" dirty="0">
                          <a:effectLst/>
                        </a:rPr>
                        <a:t>Components used in the project along with the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Parts 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Quantity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Unit Price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dsPIC33FJ256GP710a processor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$9.37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$9.37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Terminal blocks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$12.93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$90.51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Crystal Oscillators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$0.36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$0.72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Push buttons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$5.11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$15.33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$0.19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$1.14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RS232 chip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$2.34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$4.68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Serial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$2.44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$4.88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Connectors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$0.93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$1.86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Full-bridge rectifier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$0.69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$1.38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428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Capacitors  (22p, 33p,0.1u, 0.47 u, 10u, 470u)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$355.48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Resistors (10, 100, 250, 410, 470, 4.7k)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$42.00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KXD94 and KXR94 accelerometer chips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$9.87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$6.00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QSTB40 diode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$0.90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$3.00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</a:tr>
              <a:tr h="229813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$536.35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Progress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49787"/>
              </p:ext>
            </p:extLst>
          </p:nvPr>
        </p:nvGraphicFramePr>
        <p:xfrm>
          <a:off x="847002" y="1579740"/>
          <a:ext cx="6840186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93"/>
                <a:gridCol w="3420093"/>
              </a:tblGrid>
              <a:tr h="257260">
                <a:tc>
                  <a:txBody>
                    <a:bodyPr/>
                    <a:lstStyle/>
                    <a:p>
                      <a:r>
                        <a:rPr lang="en-US" sz="1400" smtClean="0"/>
                        <a:t>PCB</a:t>
                      </a:r>
                      <a:r>
                        <a:rPr lang="en-US" sz="1400" baseline="0" smtClean="0"/>
                        <a:t> Design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 indicators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ICD3 connector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Push Button Switches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r>
                        <a:rPr lang="en-US" sz="1400" baseline="0" dirty="0" smtClean="0"/>
                        <a:t> Supply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Oscillators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Accelerometer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Layout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Printing the PCB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Pending…</a:t>
                      </a:r>
                    </a:p>
                  </a:txBody>
                  <a:tcPr/>
                </a:tc>
              </a:tr>
              <a:tr h="257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Soldering</a:t>
                      </a:r>
                      <a:r>
                        <a:rPr lang="en-US" sz="1400" baseline="0" dirty="0" smtClean="0"/>
                        <a:t> the components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Pending…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1063229"/>
            <a:ext cx="762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</a:t>
            </a:r>
            <a:r>
              <a:rPr lang="en-US" b="1" dirty="0">
                <a:latin typeface="Century Gothic"/>
                <a:cs typeface="Century Gothic"/>
              </a:rPr>
              <a:t>2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Components to be built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00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17" y="968050"/>
            <a:ext cx="6050166" cy="38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Introduction: Abdulrahman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Overall Progress: Abdulrahman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Team Member Summary: All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Timeline and Conclusion: Mohammed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Serial port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4913" y="8064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229"/>
            <a:ext cx="7484363" cy="34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Push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5064" y="-524402"/>
            <a:ext cx="3431139" cy="7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- Connector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7662" y="756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4" y="1125358"/>
            <a:ext cx="6497585" cy="3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LED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1" y="1063229"/>
            <a:ext cx="7478476" cy="377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Schematics –Accelerometer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28" y="1200150"/>
            <a:ext cx="4573543" cy="3600450"/>
          </a:xfrm>
        </p:spPr>
      </p:pic>
    </p:spTree>
    <p:extLst>
      <p:ext uri="{BB962C8B-B14F-4D97-AF65-F5344CB8AC3E}">
        <p14:creationId xmlns:p14="http://schemas.microsoft.com/office/powerpoint/2010/main" val="32827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07" y="591791"/>
            <a:ext cx="4489685" cy="427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 –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55442" y="-1106790"/>
            <a:ext cx="3692971" cy="802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 – Power </a:t>
            </a: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 – Oscillators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0" y="1989383"/>
            <a:ext cx="2948883" cy="2140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85" y="1492476"/>
            <a:ext cx="3497093" cy="25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9" y="991746"/>
            <a:ext cx="7025546" cy="41463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and Power </a:t>
            </a:r>
            <a:r>
              <a:rPr lang="en-US" sz="4000" dirty="0" smtClean="0"/>
              <a:t>supply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8" y="1182510"/>
            <a:ext cx="6884032" cy="3600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98522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4212"/>
            <a:ext cx="2014383" cy="151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656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Dumb tool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28" b="89552" l="1629" r="984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235" y="3074978"/>
            <a:ext cx="2896965" cy="6322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74883" y="3386343"/>
            <a:ext cx="1969099" cy="984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7329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tool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8399" y="2994724"/>
            <a:ext cx="158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+our product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1-2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4222"/>
            <a:ext cx="7620000" cy="34323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19" y="1200150"/>
            <a:ext cx="4500562" cy="3600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and LEDs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61" y="1200150"/>
            <a:ext cx="3258677" cy="3600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781244"/>
              </p:ext>
            </p:extLst>
          </p:nvPr>
        </p:nvGraphicFramePr>
        <p:xfrm>
          <a:off x="198773" y="959831"/>
          <a:ext cx="7769574" cy="4155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350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  <a:gridCol w="372514"/>
              </a:tblGrid>
              <a:tr h="222913">
                <a:tc gridSpan="17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Table </a:t>
                      </a:r>
                      <a:r>
                        <a:rPr lang="en-US" sz="800" u="none" strike="noStrike" dirty="0" smtClean="0">
                          <a:effectLst/>
                        </a:rPr>
                        <a:t>3: </a:t>
                      </a:r>
                      <a:r>
                        <a:rPr lang="en-US" sz="800" u="none" strike="noStrike" dirty="0">
                          <a:effectLst/>
                        </a:rPr>
                        <a:t>Project timeline for the spring semester</a:t>
                      </a:r>
                      <a:endParaRPr lang="en-US" sz="800" b="1" i="0" u="none" strike="noStrike" dirty="0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Task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January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February 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March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April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W1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W2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W3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W4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W1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W2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W3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W4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W1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W2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W3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W4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W1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W2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W3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W4</a:t>
                      </a:r>
                      <a:endParaRPr lang="en-US" sz="800" b="1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Designing real-time clock </a:t>
                      </a:r>
                      <a:endParaRPr lang="en-US" sz="800" b="0" i="0" u="none" strike="noStrike" dirty="0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Establishing UART connection</a:t>
                      </a:r>
                      <a:endParaRPr lang="en-US" sz="800" b="0" i="0" u="none" strike="noStrike" dirty="0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Designing PCB schematic</a:t>
                      </a:r>
                      <a:endParaRPr lang="en-US" sz="800" b="0" i="0" u="none" strike="noStrike" dirty="0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Programming accelerometer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Interfacing memory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Ordering components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Finalize PCB routing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Design plastic housing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Final testing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3467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Preparing for Demo Day</a:t>
                      </a:r>
                      <a:endParaRPr lang="en-US" sz="800" b="0" i="0" u="none" strike="noStrike">
                        <a:solidFill>
                          <a:srgbClr val="2F2B2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Plans - </a:t>
            </a:r>
            <a:r>
              <a:rPr lang="en-US" sz="4000" dirty="0" smtClean="0"/>
              <a:t>Mohammed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Achievements:</a:t>
            </a:r>
          </a:p>
          <a:p>
            <a:pPr lvl="1"/>
            <a:r>
              <a:rPr lang="en-US" dirty="0"/>
              <a:t>Designing a new PCB that has a built in accelerometer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a layout for the PCB and routing the </a:t>
            </a:r>
            <a:r>
              <a:rPr lang="en-US" dirty="0" smtClean="0"/>
              <a:t>wires</a:t>
            </a:r>
          </a:p>
          <a:p>
            <a:pPr marL="411480" lvl="1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Challenges:</a:t>
            </a:r>
          </a:p>
          <a:p>
            <a:pPr lvl="1"/>
            <a:r>
              <a:rPr lang="en-US" dirty="0"/>
              <a:t>Searching and adding libraries that has the specific components needed for the </a:t>
            </a:r>
            <a:r>
              <a:rPr lang="en-US" dirty="0" smtClean="0"/>
              <a:t>PCB</a:t>
            </a:r>
          </a:p>
          <a:p>
            <a:pPr lvl="1"/>
            <a:r>
              <a:rPr lang="en-US" dirty="0" smtClean="0"/>
              <a:t>Positioning the PCB layout parts</a:t>
            </a:r>
          </a:p>
          <a:p>
            <a:pPr lvl="1"/>
            <a:r>
              <a:rPr lang="en-US" dirty="0" smtClean="0"/>
              <a:t>Routing the wires in shortest and non-overlapping paths</a:t>
            </a:r>
          </a:p>
          <a:p>
            <a:pPr marL="41148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Current Progress: </a:t>
            </a:r>
          </a:p>
          <a:p>
            <a:pPr lvl="1"/>
            <a:r>
              <a:rPr lang="en-US" dirty="0" smtClean="0"/>
              <a:t>Separating component parts into many boards.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Add more sensors in the PCB for our data logger</a:t>
            </a:r>
          </a:p>
          <a:p>
            <a:pPr lvl="1"/>
            <a:r>
              <a:rPr lang="en-US" dirty="0" smtClean="0"/>
              <a:t>Reduce the size of the PCB</a:t>
            </a:r>
          </a:p>
          <a:p>
            <a:pPr lvl="1"/>
            <a:r>
              <a:rPr lang="en-US" dirty="0" smtClean="0"/>
              <a:t>Improve power efficiency by adding Buck convertor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Logging Data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Design PCB and program it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Casing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2"/>
              </a:rPr>
              <a:t>http://m.c.lnkd.licdn.com/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://www.logwell.com/capabilities</a:t>
            </a:r>
            <a:r>
              <a:rPr lang="en-US" u="sng" dirty="0" smtClean="0">
                <a:hlinkClick r:id="rId2"/>
              </a:rPr>
              <a:t>/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7620000" cy="29302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600" dirty="0" smtClean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creen Shot 2015-03-22 at 1.0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" y="1471536"/>
            <a:ext cx="8348704" cy="30623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63242" y="4658099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6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- PCB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5-03-22 at 1.0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" y="1475318"/>
            <a:ext cx="8220730" cy="3042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3242" y="464876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2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66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Accomplishments: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Designing real-time clock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Sending ADC output to HyperTerminal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Designing LabVIEW module for data plots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Current Work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Improving the UI of the LabVIEW module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Working on sending speed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Future Plans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Preparing for demo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Progress &amp; Plans - Abdulrahman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25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Programming - Real-time clock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 Shot 2015-03-22 at 1.4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95"/>
            <a:ext cx="4217293" cy="4166406"/>
          </a:xfrm>
          <a:prstGeom prst="rect">
            <a:avLst/>
          </a:prstGeom>
        </p:spPr>
      </p:pic>
      <p:pic>
        <p:nvPicPr>
          <p:cNvPr id="8" name="Picture 7" descr="Macintosh HD:Users:ALMALKI:Dropbox:Photo Mar 21, 8 35 31 P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71006" r="29111"/>
          <a:stretch/>
        </p:blipFill>
        <p:spPr bwMode="auto">
          <a:xfrm>
            <a:off x="4572000" y="2571750"/>
            <a:ext cx="31623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3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- LabVIEW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5-03-21 at 1.0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1" y="1006296"/>
            <a:ext cx="5676342" cy="41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- LabVIEW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Screen Shot 2015-03-21 at 1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9" y="1063228"/>
            <a:ext cx="4326134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1262</TotalTime>
  <Words>975</Words>
  <Application>Microsoft Macintosh PowerPoint</Application>
  <PresentationFormat>On-screen Show (16:9)</PresentationFormat>
  <Paragraphs>478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Data Logger For Mechanical Systems</vt:lpstr>
      <vt:lpstr>Outline</vt:lpstr>
      <vt:lpstr>Introduction</vt:lpstr>
      <vt:lpstr>Progress - Programming</vt:lpstr>
      <vt:lpstr>Progress - PCB</vt:lpstr>
      <vt:lpstr>Progress &amp; Plans - Abdulrahman</vt:lpstr>
      <vt:lpstr>Programming - Real-time clock</vt:lpstr>
      <vt:lpstr>Programming - LabVIEW</vt:lpstr>
      <vt:lpstr>Programming - LabVIEW</vt:lpstr>
      <vt:lpstr>Progress &amp; Plans - Faisal</vt:lpstr>
      <vt:lpstr>Programming – Flow Chart</vt:lpstr>
      <vt:lpstr>Programming – Call Graph</vt:lpstr>
      <vt:lpstr>Saving the data</vt:lpstr>
      <vt:lpstr>UART RS-232 Functions:</vt:lpstr>
      <vt:lpstr>Current and future work</vt:lpstr>
      <vt:lpstr>Progress &amp; Plans - Yasmin</vt:lpstr>
      <vt:lpstr>Components </vt:lpstr>
      <vt:lpstr>Schematics – Progress</vt:lpstr>
      <vt:lpstr>Schematic</vt:lpstr>
      <vt:lpstr>Schematics – Serial port </vt:lpstr>
      <vt:lpstr>Schematics – Push Buttons</vt:lpstr>
      <vt:lpstr>Schematics - Connector</vt:lpstr>
      <vt:lpstr>Schematics – LED </vt:lpstr>
      <vt:lpstr>Schematics –Accelerometer</vt:lpstr>
      <vt:lpstr>Schematics – Processor</vt:lpstr>
      <vt:lpstr>Schematics – Power Supply</vt:lpstr>
      <vt:lpstr>Schematics – Oscillators</vt:lpstr>
      <vt:lpstr>PCB layout</vt:lpstr>
      <vt:lpstr>Processor and Power supply</vt:lpstr>
      <vt:lpstr>Accelerometer</vt:lpstr>
      <vt:lpstr>Connectors</vt:lpstr>
      <vt:lpstr>Switches and LEDs</vt:lpstr>
      <vt:lpstr>Timeline</vt:lpstr>
      <vt:lpstr>Progress &amp; Plans - Mohammed</vt:lpstr>
      <vt:lpstr>Conclusion</vt:lpstr>
      <vt:lpstr>References</vt:lpstr>
      <vt:lpstr>Thank you for listening!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and Budget</dc:title>
  <dc:creator>Faisal Al-Mutawa</dc:creator>
  <cp:lastModifiedBy>Abdulrahman Al-Malki</cp:lastModifiedBy>
  <cp:revision>100</cp:revision>
  <dcterms:created xsi:type="dcterms:W3CDTF">2014-11-29T11:05:17Z</dcterms:created>
  <dcterms:modified xsi:type="dcterms:W3CDTF">2015-03-22T11:02:55Z</dcterms:modified>
</cp:coreProperties>
</file>