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22"/>
  </p:notesMasterIdLst>
  <p:handoutMasterIdLst>
    <p:handoutMasterId r:id="rId23"/>
  </p:handoutMasterIdLst>
  <p:sldIdLst>
    <p:sldId id="262" r:id="rId2"/>
    <p:sldId id="263" r:id="rId3"/>
    <p:sldId id="264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2" r:id="rId14"/>
    <p:sldId id="293" r:id="rId15"/>
    <p:sldId id="289" r:id="rId16"/>
    <p:sldId id="294" r:id="rId17"/>
    <p:sldId id="290" r:id="rId18"/>
    <p:sldId id="291" r:id="rId19"/>
    <p:sldId id="277" r:id="rId20"/>
    <p:sldId id="27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0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96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27D7-2F8A-5342-B040-6F15DC65BE58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95FC-5F0E-C04F-ADEA-F27A5BF93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8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052AA-A817-5848-AE25-6A2F4563F0B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B935D-DBD7-5C47-9112-F609C140F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3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B935D-DBD7-5C47-9112-F609C140FF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B935D-DBD7-5C47-9112-F609C140FF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F396-6053-4241-B4B4-4E97520BE2EB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860-9874-0B41-942A-9A5151BB65E0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E97A-8EBA-DD46-976B-96029A083E5B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018-E699-DD45-AB5C-1BB4F97C1033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BB79-5F13-AF4B-AF8A-6562FA5CB5F2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A326-E517-434F-BE98-EF2F82EFE520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901D-EB14-FA4A-9FC8-637B4C2FEAEC}" type="datetime1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5B59-B880-AF45-A5E5-AB8DAC8752CA}" type="datetime1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9015-CE5A-5F4B-ADB5-6AFD5819007B}" type="datetime1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64C-4FEB-6F44-BDEE-388BA877F9FD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13B-CFE7-4B49-916B-7D7726DCED6F}" type="datetime1">
              <a:rPr lang="en-US" smtClean="0"/>
              <a:t>2/17/2015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C961440-6309-1143-804A-ED507600A2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04C7FD-7B20-E04C-A51A-55FDA5EC39B2}" type="datetime1">
              <a:rPr lang="en-US" smtClean="0"/>
              <a:t>2/17/2015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cablestore.com/assets/" TargetMode="External"/><Relationship Id="rId2" Type="http://schemas.openxmlformats.org/officeDocument/2006/relationships/hyperlink" Target="http://www.ti.com/tool/heatev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user.com/" TargetMode="External"/><Relationship Id="rId4" Type="http://schemas.openxmlformats.org/officeDocument/2006/relationships/hyperlink" Target="http://76.my/Malaysia/high-quality-usb-2-0-to-rs232-9-pin-serial-cable-1-5m-chocoboz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747" y="40744"/>
            <a:ext cx="7131494" cy="194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Logger For Mechanical Systems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4748" y="2628900"/>
            <a:ext cx="8199652" cy="20955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Group 2: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Abdulrahman Al-Malki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Faisal Al-Mutawa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Mohammed </a:t>
            </a:r>
            <a:r>
              <a:rPr lang="en-US" dirty="0" err="1" smtClean="0">
                <a:solidFill>
                  <a:schemeClr val="tx1"/>
                </a:solidFill>
              </a:rPr>
              <a:t>Alsooj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Yasmin</a:t>
            </a:r>
            <a:r>
              <a:rPr lang="en-US" dirty="0" smtClean="0">
                <a:solidFill>
                  <a:schemeClr val="tx1"/>
                </a:solidFill>
              </a:rPr>
              <a:t> Hussein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– Functions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255900"/>
              </p:ext>
            </p:extLst>
          </p:nvPr>
        </p:nvGraphicFramePr>
        <p:xfrm>
          <a:off x="457200" y="1515035"/>
          <a:ext cx="7620000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Main();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Calls top-level functions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Initialize_RTC</a:t>
                      </a:r>
                      <a:r>
                        <a:rPr lang="en-US" sz="1600" dirty="0" smtClean="0"/>
                        <a:t>();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Initialize_ADC</a:t>
                      </a:r>
                      <a:r>
                        <a:rPr lang="en-US" sz="1600" baseline="0" dirty="0" smtClean="0"/>
                        <a:t>();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Initialization</a:t>
                      </a:r>
                      <a:r>
                        <a:rPr lang="en-US" sz="1400" baseline="0" dirty="0" smtClean="0"/>
                        <a:t> for time &amp; inputs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ReadADC</a:t>
                      </a:r>
                      <a:r>
                        <a:rPr lang="en-US" sz="1600" dirty="0" smtClean="0"/>
                        <a:t>();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 3-analogue data</a:t>
                      </a:r>
                      <a:r>
                        <a:rPr lang="en-US" sz="1400" baseline="0" dirty="0" smtClean="0"/>
                        <a:t> inputs from sensor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SendUART</a:t>
                      </a:r>
                      <a:r>
                        <a:rPr lang="en-US" sz="1600" dirty="0" smtClean="0"/>
                        <a:t>(); </a:t>
                      </a:r>
                      <a:r>
                        <a:rPr lang="en-US" sz="1600" dirty="0" err="1" smtClean="0"/>
                        <a:t>ReceiveUART</a:t>
                      </a:r>
                      <a:r>
                        <a:rPr lang="en-US" sz="1600" dirty="0" smtClean="0"/>
                        <a:t>();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Send </a:t>
                      </a:r>
                      <a:r>
                        <a:rPr lang="en-US" sz="1400" baseline="0" dirty="0" smtClean="0"/>
                        <a:t>data via RS-232 serial com.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Mode();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Select mode or</a:t>
                      </a:r>
                      <a:r>
                        <a:rPr lang="en-US" sz="1400" baseline="0" dirty="0" smtClean="0"/>
                        <a:t> trigger of Data Acquisition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CalculateADC</a:t>
                      </a:r>
                      <a:r>
                        <a:rPr lang="en-US" sz="1600" dirty="0" smtClean="0"/>
                        <a:t>();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Perform calculations of ADC Data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Store();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Store calculated</a:t>
                      </a:r>
                      <a:r>
                        <a:rPr lang="en-US" sz="1400" baseline="0" dirty="0" smtClean="0"/>
                        <a:t> outputs in memory with a timestamp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10828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Table 2: </a:t>
            </a:r>
            <a:r>
              <a:rPr lang="en-US" dirty="0" smtClean="0">
                <a:latin typeface="Century Gothic"/>
                <a:cs typeface="Century Gothic"/>
              </a:rPr>
              <a:t>Details about the functions used in our project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71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- Modes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95448"/>
              </p:ext>
            </p:extLst>
          </p:nvPr>
        </p:nvGraphicFramePr>
        <p:xfrm>
          <a:off x="457199" y="1962117"/>
          <a:ext cx="7689616" cy="277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78"/>
                <a:gridCol w="6311138"/>
              </a:tblGrid>
              <a:tr h="586357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586357"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logging/stops when memory is full</a:t>
                      </a:r>
                      <a:endParaRPr lang="en-US" dirty="0"/>
                    </a:p>
                  </a:txBody>
                  <a:tcPr/>
                </a:tc>
              </a:tr>
              <a:tr h="586357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Starts logging after certain trigger for</a:t>
                      </a:r>
                      <a:r>
                        <a:rPr lang="en-US" baseline="0" dirty="0" smtClean="0"/>
                        <a:t> a certain period </a:t>
                      </a:r>
                      <a:endParaRPr lang="en-US" dirty="0"/>
                    </a:p>
                  </a:txBody>
                  <a:tcPr/>
                </a:tc>
              </a:tr>
              <a:tr h="1012069">
                <a:tc>
                  <a:txBody>
                    <a:bodyPr/>
                    <a:lstStyle/>
                    <a:p>
                      <a:r>
                        <a:rPr lang="en-US" dirty="0" smtClean="0"/>
                        <a:t>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low frequency logging with triggers increasing the sampling rate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199" y="151832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Table 2: </a:t>
            </a:r>
            <a:r>
              <a:rPr lang="en-US" dirty="0" smtClean="0">
                <a:latin typeface="Century Gothic"/>
                <a:cs typeface="Century Gothic"/>
              </a:rPr>
              <a:t>Brief overview of the different modes of our project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26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Components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Terminal Blocks</a:t>
            </a:r>
          </a:p>
          <a:p>
            <a:r>
              <a:rPr lang="en-US" dirty="0" smtClean="0"/>
              <a:t>Crystal Oscillators</a:t>
            </a:r>
          </a:p>
          <a:p>
            <a:r>
              <a:rPr lang="en-US" dirty="0" smtClean="0"/>
              <a:t>Push button Switches</a:t>
            </a:r>
          </a:p>
          <a:p>
            <a:r>
              <a:rPr lang="en-US" dirty="0" smtClean="0"/>
              <a:t>LED</a:t>
            </a:r>
          </a:p>
          <a:p>
            <a:r>
              <a:rPr lang="en-US" dirty="0" smtClean="0"/>
              <a:t>Chip (MAX323CD)</a:t>
            </a:r>
          </a:p>
          <a:p>
            <a:r>
              <a:rPr lang="en-US" dirty="0" smtClean="0"/>
              <a:t>Connector</a:t>
            </a:r>
            <a:endParaRPr lang="en-US" dirty="0" smtClean="0"/>
          </a:p>
          <a:p>
            <a:r>
              <a:rPr lang="en-US" dirty="0" smtClean="0"/>
              <a:t>Capacitors</a:t>
            </a:r>
          </a:p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</a:t>
            </a:r>
            <a:r>
              <a:rPr lang="en-US" sz="3600" dirty="0" smtClean="0"/>
              <a:t>Progress Report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59500"/>
              </p:ext>
            </p:extLst>
          </p:nvPr>
        </p:nvGraphicFramePr>
        <p:xfrm>
          <a:off x="457200" y="1200150"/>
          <a:ext cx="7620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 Schematic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LED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ICD2 connector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Push Button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Oscillators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Completed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Accelerometer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Pending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5335" y="-434905"/>
            <a:ext cx="3470671" cy="64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Serial port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64913" y="8064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3229"/>
            <a:ext cx="7484363" cy="34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Push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5064" y="-524402"/>
            <a:ext cx="3431139" cy="7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- Connector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37662" y="756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4" y="1125358"/>
            <a:ext cx="6497585" cy="3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– LED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1" y="1063229"/>
            <a:ext cx="7478476" cy="377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4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0" indent="-514350">
              <a:buFont typeface="+mj-lt"/>
              <a:buAutoNum type="arabicPeriod"/>
            </a:pPr>
            <a:r>
              <a:rPr lang="en-US" u="sng" dirty="0">
                <a:hlinkClick r:id="rId2"/>
              </a:rPr>
              <a:t>http://m.c.lnkd.licdn.com/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://www.logwell.com/capabilities</a:t>
            </a:r>
            <a:r>
              <a:rPr lang="en-US" u="sng" dirty="0" smtClean="0">
                <a:hlinkClick r:id="rId2"/>
              </a:rPr>
              <a:t>/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u="sng" dirty="0">
                <a:hlinkClick r:id="rId2"/>
              </a:rPr>
              <a:t>http://www.solidworks.com</a:t>
            </a:r>
            <a:r>
              <a:rPr lang="en-US" u="sng" dirty="0" smtClean="0">
                <a:hlinkClick r:id="rId2"/>
              </a:rPr>
              <a:t>/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u="sng" dirty="0">
                <a:hlinkClick r:id="rId3"/>
              </a:rPr>
              <a:t>http://www.yourcablestore.com/assets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pPr marL="628650" lvl="0" indent="-514350">
              <a:buFont typeface="+mj-lt"/>
              <a:buAutoNum type="arabicPeriod"/>
            </a:pPr>
            <a:r>
              <a:rPr lang="en-US" u="sng" dirty="0">
                <a:hlinkClick r:id="rId4"/>
              </a:rPr>
              <a:t>http://76.my/Malaysia/high-quality-usb-2-0-to-rs232-9-pin-serial-cable-1-5m-</a:t>
            </a:r>
            <a:r>
              <a:rPr lang="en-US" u="sng" dirty="0" smtClean="0">
                <a:hlinkClick r:id="rId4"/>
              </a:rPr>
              <a:t>chocobozz</a:t>
            </a:r>
            <a:endParaRPr lang="en-US" u="sng" dirty="0" smtClean="0"/>
          </a:p>
          <a:p>
            <a:pPr marL="628650" lvl="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http://www.ti.com/tool/</a:t>
            </a:r>
            <a:r>
              <a:rPr lang="en-US" dirty="0" smtClean="0">
                <a:hlinkClick r:id="rId2"/>
              </a:rPr>
              <a:t>heatevm</a:t>
            </a:r>
            <a:endParaRPr lang="en-US" dirty="0" smtClean="0"/>
          </a:p>
          <a:p>
            <a:pPr marL="628650" lvl="0" indent="-51435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http://www.mouser.com/</a:t>
            </a:r>
            <a:r>
              <a:rPr lang="en-US" dirty="0" smtClean="0"/>
              <a:t> 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Project overview: Abdulrahman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Programming: Faisal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Components: Yasmin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PCB Design and Progress: Yasmin/Mohammed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Progress and Conclusion: Mohammed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364"/>
            <a:ext cx="7620000" cy="29302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6600" dirty="0" smtClean="0"/>
              <a:t>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985222"/>
          </a:xfrm>
        </p:spPr>
        <p:txBody>
          <a:bodyPr/>
          <a:lstStyle/>
          <a:p>
            <a:r>
              <a:rPr lang="en-US" dirty="0" smtClean="0"/>
              <a:t>Same objective…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24212"/>
            <a:ext cx="2014383" cy="151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656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Dumb tool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28" b="89552" l="1629" r="984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0235" y="3074978"/>
            <a:ext cx="2896965" cy="6322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74883" y="3386343"/>
            <a:ext cx="1969099" cy="984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7329" y="3795236"/>
            <a:ext cx="149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tool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98399" y="2994724"/>
            <a:ext cx="158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+our product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1-2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2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729278"/>
          </a:xfrm>
        </p:spPr>
        <p:txBody>
          <a:bodyPr/>
          <a:lstStyle/>
          <a:p>
            <a:r>
              <a:rPr lang="en-US" dirty="0" smtClean="0"/>
              <a:t>Different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Screen Shot 2015-02-16 at 8.1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5" y="2642580"/>
            <a:ext cx="2362918" cy="589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152" t="19835" r="19708" b="28926"/>
          <a:stretch/>
        </p:blipFill>
        <p:spPr>
          <a:xfrm>
            <a:off x="2924113" y="2361639"/>
            <a:ext cx="2018326" cy="966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102" y="2116465"/>
            <a:ext cx="2330814" cy="1634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3-</a:t>
            </a:r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510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Market Analysis – Customer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3814811" cy="360045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personal interviews and one phone interview</a:t>
            </a:r>
          </a:p>
          <a:p>
            <a:endParaRPr lang="en-US" dirty="0"/>
          </a:p>
          <a:p>
            <a:r>
              <a:rPr lang="en-US" dirty="0"/>
              <a:t>Focus on: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Vibration and </a:t>
            </a:r>
            <a:r>
              <a:rPr lang="en-US" dirty="0" smtClean="0"/>
              <a:t>rotation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/>
              <a:t>Prioritize accuracy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Macintosh HD:Users:ALMALKI:Desktop:Screen Shot 2014-09-27 at 6.56.18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11" y="1410970"/>
            <a:ext cx="3673237" cy="3122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83611" y="4615934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1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84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Market Analysis - Benchmarking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91570"/>
              </p:ext>
            </p:extLst>
          </p:nvPr>
        </p:nvGraphicFramePr>
        <p:xfrm>
          <a:off x="44844" y="1477614"/>
          <a:ext cx="8354991" cy="329926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51632"/>
                <a:gridCol w="2495543"/>
                <a:gridCol w="3307816"/>
              </a:tblGrid>
              <a:tr h="436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Metric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Our Design Project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H.E.A.T Evaluation Module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80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Power Source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Lithium Battery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 V External Supply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504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Dimensions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LxWxH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5x1x1 inches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15.6x1x0.93 </a:t>
                      </a:r>
                      <a:r>
                        <a:rPr lang="en-US" sz="1600" dirty="0">
                          <a:effectLst/>
                        </a:rPr>
                        <a:t>inches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60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Sensors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Rotation and </a:t>
                      </a:r>
                      <a:r>
                        <a:rPr lang="en-US" sz="1600" dirty="0">
                          <a:effectLst/>
                        </a:rPr>
                        <a:t>vibration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Rotation, pressure, temperature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3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Memory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64 KB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 MB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534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Acquisition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Frequency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 </a:t>
                      </a:r>
                      <a:r>
                        <a:rPr lang="en-US" sz="1600" dirty="0" smtClean="0">
                          <a:effectLst/>
                        </a:rPr>
                        <a:t>Hz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 to 128k </a:t>
                      </a:r>
                      <a:r>
                        <a:rPr lang="en-US" sz="1600" dirty="0" smtClean="0">
                          <a:effectLst/>
                        </a:rPr>
                        <a:t>Hz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  <a:tr h="450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Connectivity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5" marR="63335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10828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Table 1: </a:t>
            </a:r>
            <a:r>
              <a:rPr lang="en-US" dirty="0" smtClean="0">
                <a:latin typeface="Century Gothic"/>
                <a:cs typeface="Century Gothic"/>
              </a:rPr>
              <a:t>Comparison between our project and an existing product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38837"/>
            <a:ext cx="10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Citations </a:t>
            </a:r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78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3202"/>
            <a:ext cx="7620000" cy="1007398"/>
          </a:xfrm>
        </p:spPr>
        <p:txBody>
          <a:bodyPr>
            <a:normAutofit/>
          </a:bodyPr>
          <a:lstStyle/>
          <a:p>
            <a:r>
              <a:rPr lang="en-US" dirty="0" smtClean="0"/>
              <a:t>Software: Abdulrahman and Faisal</a:t>
            </a:r>
            <a:endParaRPr lang="en-US" dirty="0"/>
          </a:p>
          <a:p>
            <a:r>
              <a:rPr lang="en-US" dirty="0" smtClean="0"/>
              <a:t>Hardware: Mohammed and Yasmin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63492" y="1368319"/>
            <a:ext cx="1860798" cy="1437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Project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32" y="1520622"/>
            <a:ext cx="2089305" cy="128492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40961" y="2082769"/>
            <a:ext cx="502051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022" y="1895733"/>
            <a:ext cx="1053468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11722" y="2082769"/>
            <a:ext cx="502051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7756" y="3060510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2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62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– Flow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3068" y="4207280"/>
            <a:ext cx="548640" cy="297180"/>
          </a:xfrm>
        </p:spPr>
        <p:txBody>
          <a:bodyPr/>
          <a:lstStyle/>
          <a:p>
            <a:fld id="{6C961440-6309-1143-804A-ED507600A23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34120" y="1241003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Start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4120" y="1891996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75E47"/>
                </a:solidFill>
              </a:rPr>
              <a:t>Initialize</a:t>
            </a:r>
            <a:endParaRPr lang="en-US" dirty="0">
              <a:solidFill>
                <a:srgbClr val="675E4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4120" y="2550518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Read ADC Data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341" y="3239140"/>
            <a:ext cx="2521185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75E47"/>
                </a:solidFill>
              </a:rPr>
              <a:t>Perform Calculations</a:t>
            </a:r>
            <a:endParaRPr lang="en-US" dirty="0">
              <a:solidFill>
                <a:srgbClr val="675E47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120196" y="3888593"/>
            <a:ext cx="2408295" cy="866068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675E47"/>
                </a:solidFill>
              </a:rPr>
              <a:t>Over threshold?</a:t>
            </a:r>
            <a:endParaRPr lang="en-US" sz="1600" dirty="0">
              <a:solidFill>
                <a:srgbClr val="675E47"/>
              </a:solidFill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310231" y="1664336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10231" y="2315329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10231" y="2973851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16816" y="3646482"/>
            <a:ext cx="0" cy="2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4" idx="1"/>
            <a:endCxn id="7" idx="3"/>
          </p:cNvCxnSpPr>
          <p:nvPr/>
        </p:nvCxnSpPr>
        <p:spPr>
          <a:xfrm flipH="1" flipV="1">
            <a:off x="3086342" y="2762185"/>
            <a:ext cx="489184" cy="1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10389" y="3899991"/>
            <a:ext cx="54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1016" y="3860382"/>
            <a:ext cx="50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7" idx="1"/>
          </p:cNvCxnSpPr>
          <p:nvPr/>
        </p:nvCxnSpPr>
        <p:spPr>
          <a:xfrm>
            <a:off x="585223" y="2762081"/>
            <a:ext cx="948897" cy="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8539" y="4774168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3</a:t>
            </a:r>
            <a:endParaRPr lang="en-US" dirty="0">
              <a:latin typeface="Century Gothic"/>
              <a:cs typeface="Century Gothic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6200000" flipV="1">
            <a:off x="64669" y="3299672"/>
            <a:ext cx="1553501" cy="512388"/>
          </a:xfrm>
          <a:prstGeom prst="bentConnector3">
            <a:avLst>
              <a:gd name="adj1" fmla="val 3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807259" y="3241122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Store in Memory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4" name="Diamond 63"/>
          <p:cNvSpPr/>
          <p:nvPr/>
        </p:nvSpPr>
        <p:spPr>
          <a:xfrm>
            <a:off x="3575526" y="2439602"/>
            <a:ext cx="2015688" cy="648922"/>
          </a:xfrm>
          <a:prstGeom prst="diamon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675E47"/>
                </a:solidFill>
              </a:rPr>
              <a:t>Time&lt;x?</a:t>
            </a:r>
            <a:endParaRPr lang="en-US" sz="1600" dirty="0">
              <a:solidFill>
                <a:srgbClr val="675E47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311199" y="2552396"/>
            <a:ext cx="1552222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Read ADC Data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68" name="Straight Arrow Connector 67"/>
          <p:cNvCxnSpPr>
            <a:stCxn id="64" idx="3"/>
            <a:endCxn id="66" idx="1"/>
          </p:cNvCxnSpPr>
          <p:nvPr/>
        </p:nvCxnSpPr>
        <p:spPr>
          <a:xfrm>
            <a:off x="5591214" y="2764063"/>
            <a:ext cx="7199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0" idx="3"/>
            <a:endCxn id="63" idx="2"/>
          </p:cNvCxnSpPr>
          <p:nvPr/>
        </p:nvCxnSpPr>
        <p:spPr>
          <a:xfrm flipV="1">
            <a:off x="3528491" y="3664455"/>
            <a:ext cx="1054879" cy="6571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3" idx="0"/>
            <a:endCxn id="64" idx="2"/>
          </p:cNvCxnSpPr>
          <p:nvPr/>
        </p:nvCxnSpPr>
        <p:spPr>
          <a:xfrm flipV="1">
            <a:off x="4583370" y="3088524"/>
            <a:ext cx="0" cy="152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825778" y="3244956"/>
            <a:ext cx="2521185" cy="423333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75E47"/>
                </a:solidFill>
              </a:rPr>
              <a:t>Perform Calculations</a:t>
            </a:r>
            <a:endParaRPr lang="en-US" dirty="0">
              <a:solidFill>
                <a:srgbClr val="675E47"/>
              </a:solidFill>
            </a:endParaRPr>
          </a:p>
        </p:txBody>
      </p:sp>
      <p:cxnSp>
        <p:nvCxnSpPr>
          <p:cNvPr id="86" name="Straight Arrow Connector 85"/>
          <p:cNvCxnSpPr>
            <a:stCxn id="66" idx="2"/>
            <a:endCxn id="81" idx="0"/>
          </p:cNvCxnSpPr>
          <p:nvPr/>
        </p:nvCxnSpPr>
        <p:spPr>
          <a:xfrm flipH="1">
            <a:off x="7086371" y="2975729"/>
            <a:ext cx="939" cy="269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1" idx="1"/>
            <a:endCxn id="63" idx="3"/>
          </p:cNvCxnSpPr>
          <p:nvPr/>
        </p:nvCxnSpPr>
        <p:spPr>
          <a:xfrm flipH="1" flipV="1">
            <a:off x="5359481" y="3452789"/>
            <a:ext cx="466297" cy="3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555650" y="2384666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060766" y="2371214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– 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1440-6309-1143-804A-ED507600A230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57882" y="1472822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75E47"/>
                </a:solidFill>
              </a:rPr>
              <a:t>m</a:t>
            </a:r>
            <a:r>
              <a:rPr lang="en-US" sz="1400" dirty="0" smtClean="0">
                <a:solidFill>
                  <a:srgbClr val="675E47"/>
                </a:solidFill>
              </a:rPr>
              <a:t>ain()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99949" y="1341119"/>
            <a:ext cx="2116665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4370" y="1341119"/>
            <a:ext cx="2069630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Initialize_RTC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30430" y="2801514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SendUART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05770" y="2839142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Store()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4741" y="2801514"/>
            <a:ext cx="1712148" cy="73227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ReadADC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6037" y="2850432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ReceiveUART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58282" y="3945444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LED()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1356" y="3951089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Buttons()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57882" y="3951089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675E47"/>
                </a:solidFill>
              </a:rPr>
              <a:t>CalculateADC</a:t>
            </a:r>
            <a:r>
              <a:rPr lang="en-US" sz="1400" dirty="0" smtClean="0">
                <a:solidFill>
                  <a:srgbClr val="675E47"/>
                </a:solidFill>
              </a:rPr>
              <a:t>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6963" y="3951089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Delay()</a:t>
            </a:r>
            <a:endParaRPr lang="en-US" sz="1400" dirty="0">
              <a:solidFill>
                <a:srgbClr val="675E47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02179" y="3951089"/>
            <a:ext cx="1458148" cy="683354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675E47"/>
                </a:solidFill>
              </a:rPr>
              <a:t>Mode()</a:t>
            </a:r>
            <a:endParaRPr lang="en-US" sz="1400" dirty="0">
              <a:solidFill>
                <a:srgbClr val="675E47"/>
              </a:solidFill>
            </a:endParaRPr>
          </a:p>
        </p:txBody>
      </p:sp>
      <p:cxnSp>
        <p:nvCxnSpPr>
          <p:cNvPr id="18" name="Straight Arrow Connector 17"/>
          <p:cNvCxnSpPr>
            <a:stCxn id="5" idx="2"/>
            <a:endCxn id="7" idx="6"/>
          </p:cNvCxnSpPr>
          <p:nvPr/>
        </p:nvCxnSpPr>
        <p:spPr>
          <a:xfrm flipH="1" flipV="1">
            <a:off x="2794000" y="1682796"/>
            <a:ext cx="763882" cy="131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6"/>
            <a:endCxn id="6" idx="2"/>
          </p:cNvCxnSpPr>
          <p:nvPr/>
        </p:nvCxnSpPr>
        <p:spPr>
          <a:xfrm flipV="1">
            <a:off x="5016030" y="1682796"/>
            <a:ext cx="683919" cy="131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11" idx="7"/>
          </p:cNvCxnSpPr>
          <p:nvPr/>
        </p:nvCxnSpPr>
        <p:spPr>
          <a:xfrm flipH="1">
            <a:off x="2180644" y="2056101"/>
            <a:ext cx="1590779" cy="894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03320" y="2156176"/>
            <a:ext cx="494828" cy="68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00497" y="2156176"/>
            <a:ext cx="301992" cy="69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5"/>
            <a:endCxn id="8" idx="1"/>
          </p:cNvCxnSpPr>
          <p:nvPr/>
        </p:nvCxnSpPr>
        <p:spPr>
          <a:xfrm>
            <a:off x="4802489" y="2056101"/>
            <a:ext cx="1341482" cy="845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6" idx="0"/>
          </p:cNvCxnSpPr>
          <p:nvPr/>
        </p:nvCxnSpPr>
        <p:spPr>
          <a:xfrm flipH="1">
            <a:off x="2631253" y="3484868"/>
            <a:ext cx="352558" cy="466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5"/>
            <a:endCxn id="14" idx="0"/>
          </p:cNvCxnSpPr>
          <p:nvPr/>
        </p:nvCxnSpPr>
        <p:spPr>
          <a:xfrm>
            <a:off x="3926151" y="3426547"/>
            <a:ext cx="360805" cy="524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7"/>
            <a:endCxn id="9" idx="4"/>
          </p:cNvCxnSpPr>
          <p:nvPr/>
        </p:nvCxnSpPr>
        <p:spPr>
          <a:xfrm flipV="1">
            <a:off x="4802489" y="3522496"/>
            <a:ext cx="232355" cy="528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15" idx="7"/>
          </p:cNvCxnSpPr>
          <p:nvPr/>
        </p:nvCxnSpPr>
        <p:spPr>
          <a:xfrm flipH="1">
            <a:off x="1451570" y="3426547"/>
            <a:ext cx="1263909" cy="624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3" idx="1"/>
          </p:cNvCxnSpPr>
          <p:nvPr/>
        </p:nvCxnSpPr>
        <p:spPr>
          <a:xfrm>
            <a:off x="4111037" y="3322497"/>
            <a:ext cx="1303860" cy="728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894690" y="3484868"/>
            <a:ext cx="762940" cy="45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78689" y="4772290"/>
            <a:ext cx="121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Figure 4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13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1038</TotalTime>
  <Words>458</Words>
  <Application>Microsoft Office PowerPoint</Application>
  <PresentationFormat>On-screen Show (16:9)</PresentationFormat>
  <Paragraphs>179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Adjacency</vt:lpstr>
      <vt:lpstr>Data Logger For Mechanical Systems</vt:lpstr>
      <vt:lpstr>Outline</vt:lpstr>
      <vt:lpstr>Project Overview</vt:lpstr>
      <vt:lpstr>Project Overview</vt:lpstr>
      <vt:lpstr>Market Analysis – Customer Needs</vt:lpstr>
      <vt:lpstr>Market Analysis - Benchmarking</vt:lpstr>
      <vt:lpstr>Top-level Model</vt:lpstr>
      <vt:lpstr>Programming – Flow Chart</vt:lpstr>
      <vt:lpstr>Programming – Call Graph</vt:lpstr>
      <vt:lpstr>Programming – Functions </vt:lpstr>
      <vt:lpstr>Programming - Modes</vt:lpstr>
      <vt:lpstr>Main Components </vt:lpstr>
      <vt:lpstr>Schematics – Progress Report</vt:lpstr>
      <vt:lpstr>Schematic</vt:lpstr>
      <vt:lpstr>Schematics – Serial port </vt:lpstr>
      <vt:lpstr>Schematics – Push Buttons</vt:lpstr>
      <vt:lpstr>Schematics - Connector</vt:lpstr>
      <vt:lpstr>Schematics – LED </vt:lpstr>
      <vt:lpstr>References</vt:lpstr>
      <vt:lpstr>Thank you for listening!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and Budget</dc:title>
  <dc:creator>Faisal Al-Mutawa</dc:creator>
  <cp:lastModifiedBy>Yasmin Hussine</cp:lastModifiedBy>
  <cp:revision>78</cp:revision>
  <dcterms:created xsi:type="dcterms:W3CDTF">2014-11-29T11:05:17Z</dcterms:created>
  <dcterms:modified xsi:type="dcterms:W3CDTF">2015-02-17T10:35:14Z</dcterms:modified>
</cp:coreProperties>
</file>