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38"/>
  </p:notesMasterIdLst>
  <p:handoutMasterIdLst>
    <p:handoutMasterId r:id="rId39"/>
  </p:handoutMasterIdLst>
  <p:sldIdLst>
    <p:sldId id="262" r:id="rId2"/>
    <p:sldId id="263" r:id="rId3"/>
    <p:sldId id="264" r:id="rId4"/>
    <p:sldId id="360" r:id="rId5"/>
    <p:sldId id="329" r:id="rId6"/>
    <p:sldId id="343" r:id="rId7"/>
    <p:sldId id="372" r:id="rId8"/>
    <p:sldId id="330" r:id="rId9"/>
    <p:sldId id="332" r:id="rId10"/>
    <p:sldId id="331" r:id="rId11"/>
    <p:sldId id="361" r:id="rId12"/>
    <p:sldId id="337" r:id="rId13"/>
    <p:sldId id="336" r:id="rId14"/>
    <p:sldId id="338" r:id="rId15"/>
    <p:sldId id="339" r:id="rId16"/>
    <p:sldId id="340" r:id="rId17"/>
    <p:sldId id="341" r:id="rId18"/>
    <p:sldId id="342" r:id="rId19"/>
    <p:sldId id="362" r:id="rId20"/>
    <p:sldId id="344" r:id="rId21"/>
    <p:sldId id="366" r:id="rId22"/>
    <p:sldId id="352" r:id="rId23"/>
    <p:sldId id="353" r:id="rId24"/>
    <p:sldId id="367" r:id="rId25"/>
    <p:sldId id="368" r:id="rId26"/>
    <p:sldId id="369" r:id="rId27"/>
    <p:sldId id="370" r:id="rId28"/>
    <p:sldId id="363" r:id="rId29"/>
    <p:sldId id="333" r:id="rId30"/>
    <p:sldId id="334" r:id="rId31"/>
    <p:sldId id="365" r:id="rId32"/>
    <p:sldId id="371" r:id="rId33"/>
    <p:sldId id="322" r:id="rId34"/>
    <p:sldId id="364" r:id="rId35"/>
    <p:sldId id="277" r:id="rId36"/>
    <p:sldId id="278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0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04" y="-8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27D7-2F8A-5342-B040-6F15DC65BE58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95FC-5F0E-C04F-ADEA-F27A5BF9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2AA-A817-5848-AE25-6A2F4563F0B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935D-DBD7-5C47-9112-F609C140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3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B935D-DBD7-5C47-9112-F609C140F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B935D-DBD7-5C47-9112-F609C140FF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F396-6053-4241-B4B4-4E97520BE2EB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860-9874-0B41-942A-9A5151BB65E0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E97A-8EBA-DD46-976B-96029A083E5B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018-E699-DD45-AB5C-1BB4F97C1033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BB79-5F13-AF4B-AF8A-6562FA5CB5F2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A326-E517-434F-BE98-EF2F82EFE520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901D-EB14-FA4A-9FC8-637B4C2FEAEC}" type="datetime1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5B59-B880-AF45-A5E5-AB8DAC8752CA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9015-CE5A-5F4B-ADB5-6AFD5819007B}" type="datetime1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64C-4FEB-6F44-BDEE-388BA877F9FD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13B-CFE7-4B49-916B-7D7726DCED6F}" type="datetime1">
              <a:rPr lang="en-US" smtClean="0"/>
              <a:t>4/26/2015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04C7FD-7B20-E04C-A51A-55FDA5EC39B2}" type="datetime1">
              <a:rPr lang="en-US" smtClean="0"/>
              <a:t>4/26/2015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tool/HEATEVM" TargetMode="External"/><Relationship Id="rId2" Type="http://schemas.openxmlformats.org/officeDocument/2006/relationships/hyperlink" Target="http://www.logwell.com/capabilities/downhole_too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rcablestore.com/DB9-Male-To-Male-9-Pin-Serial-Port-RS232-Adapter_p_277.html" TargetMode="External"/><Relationship Id="rId5" Type="http://schemas.openxmlformats.org/officeDocument/2006/relationships/hyperlink" Target="http://www.kionix.com/accelerometers/kxd94" TargetMode="External"/><Relationship Id="rId4" Type="http://schemas.openxmlformats.org/officeDocument/2006/relationships/hyperlink" Target="http://www.microchip.com/mplab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747" y="40744"/>
            <a:ext cx="7131494" cy="194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Logger For Mechanical Systems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4748" y="2628900"/>
            <a:ext cx="3741446" cy="20955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Group 2: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Abdulrahman Al-Malki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Faisal Al-Mutawa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Mohammed </a:t>
            </a:r>
            <a:r>
              <a:rPr lang="en-US" dirty="0" err="1" smtClean="0">
                <a:solidFill>
                  <a:schemeClr val="tx1"/>
                </a:solidFill>
              </a:rPr>
              <a:t>Alsooj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Yasmin</a:t>
            </a:r>
            <a:r>
              <a:rPr lang="en-US" dirty="0" smtClean="0">
                <a:solidFill>
                  <a:schemeClr val="tx1"/>
                </a:solidFill>
              </a:rPr>
              <a:t> Hussein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Texas-AM-University-at-Qata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149" y="40744"/>
            <a:ext cx="1096782" cy="1096782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469276" y="2781300"/>
            <a:ext cx="3741446" cy="2095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chemeClr val="tx1"/>
                </a:solidFill>
              </a:rPr>
              <a:t>Mentor: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Dr. Shehab Ahmed</a:t>
            </a:r>
          </a:p>
        </p:txBody>
      </p:sp>
    </p:spTree>
    <p:extLst>
      <p:ext uri="{BB962C8B-B14F-4D97-AF65-F5344CB8AC3E}">
        <p14:creationId xmlns:p14="http://schemas.microsoft.com/office/powerpoint/2010/main" val="15635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202"/>
            <a:ext cx="7620000" cy="1007398"/>
          </a:xfrm>
        </p:spPr>
        <p:txBody>
          <a:bodyPr>
            <a:normAutofit/>
          </a:bodyPr>
          <a:lstStyle/>
          <a:p>
            <a:r>
              <a:rPr lang="en-US" dirty="0" smtClean="0"/>
              <a:t>Software: Abdulrahman and Faisal</a:t>
            </a:r>
            <a:endParaRPr lang="en-US" dirty="0"/>
          </a:p>
          <a:p>
            <a:r>
              <a:rPr lang="en-US" dirty="0" smtClean="0"/>
              <a:t>Hardware: Mohammed and Yasmin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3492" y="1368319"/>
            <a:ext cx="1860798" cy="1437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Project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532" y="1520622"/>
            <a:ext cx="2089305" cy="12849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40961" y="2082769"/>
            <a:ext cx="502051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022" y="1895733"/>
            <a:ext cx="1053468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11722" y="2082769"/>
            <a:ext cx="502051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7756" y="306051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4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89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2" name="Shape 37"/>
          <p:cNvSpPr/>
          <p:nvPr/>
        </p:nvSpPr>
        <p:spPr>
          <a:xfrm>
            <a:off x="1949831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Software </a:t>
            </a:r>
            <a:r>
              <a:rPr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I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Shape 38"/>
          <p:cNvSpPr/>
          <p:nvPr/>
        </p:nvSpPr>
        <p:spPr>
          <a:xfrm rot="16200000">
            <a:off x="2489185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4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Development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Hardware:</a:t>
            </a:r>
          </a:p>
          <a:p>
            <a:pPr lvl="1"/>
            <a:r>
              <a:rPr lang="en-US" dirty="0" smtClean="0"/>
              <a:t>dsPIC33FJ</a:t>
            </a:r>
          </a:p>
          <a:p>
            <a:pPr lvl="2"/>
            <a:r>
              <a:rPr lang="en-US" sz="2000" dirty="0" err="1" smtClean="0"/>
              <a:t>dsPICDEM</a:t>
            </a:r>
            <a:r>
              <a:rPr lang="en-US" sz="2000" dirty="0" smtClean="0"/>
              <a:t> Starter Development Board</a:t>
            </a:r>
          </a:p>
          <a:p>
            <a:pPr lvl="1"/>
            <a:r>
              <a:rPr lang="en-US" dirty="0" smtClean="0"/>
              <a:t>MPLAB ICD3 In-Circuit Debugger</a:t>
            </a:r>
          </a:p>
          <a:p>
            <a:pPr lvl="1"/>
            <a:r>
              <a:rPr lang="en-US" dirty="0" err="1" smtClean="0"/>
              <a:t>Kionix</a:t>
            </a:r>
            <a:r>
              <a:rPr lang="en-US" dirty="0" smtClean="0"/>
              <a:t> KXD94 Evaluation Board</a:t>
            </a:r>
          </a:p>
          <a:p>
            <a:r>
              <a:rPr lang="en-US" sz="2000" b="1" dirty="0" smtClean="0"/>
              <a:t>Software:</a:t>
            </a:r>
          </a:p>
          <a:p>
            <a:pPr lvl="1"/>
            <a:r>
              <a:rPr lang="en-US" dirty="0" smtClean="0"/>
              <a:t>MPLAB X IDE	</a:t>
            </a:r>
          </a:p>
          <a:p>
            <a:pPr lvl="2"/>
            <a:r>
              <a:rPr lang="en-US" sz="2000" dirty="0" smtClean="0"/>
              <a:t>XC16 Compiler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907" y="2992833"/>
            <a:ext cx="1790455" cy="1790455"/>
          </a:xfrm>
          <a:prstGeom prst="rect">
            <a:avLst/>
          </a:prstGeom>
        </p:spPr>
      </p:pic>
      <p:pic>
        <p:nvPicPr>
          <p:cNvPr id="6" name="Picture 5" descr="Screen Shot 2015-02-17 at 2.04.0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06" y="2561167"/>
            <a:ext cx="2206994" cy="2529555"/>
          </a:xfrm>
          <a:prstGeom prst="rect">
            <a:avLst/>
          </a:prstGeom>
        </p:spPr>
      </p:pic>
      <p:pic>
        <p:nvPicPr>
          <p:cNvPr id="7" name="Picture 6" descr="1664878-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41" y="2828285"/>
            <a:ext cx="3187659" cy="2273803"/>
          </a:xfrm>
          <a:prstGeom prst="rect">
            <a:avLst/>
          </a:prstGeom>
        </p:spPr>
      </p:pic>
      <p:pic>
        <p:nvPicPr>
          <p:cNvPr id="8" name="Picture 7" descr="KXR94 Evalboar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75" y="3177031"/>
            <a:ext cx="2388425" cy="1966469"/>
          </a:xfrm>
          <a:prstGeom prst="rect">
            <a:avLst/>
          </a:prstGeom>
        </p:spPr>
      </p:pic>
      <p:pic>
        <p:nvPicPr>
          <p:cNvPr id="9" name="Picture 8" descr="nb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72" y="3422024"/>
            <a:ext cx="3448670" cy="638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4-5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8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" y="6408"/>
            <a:ext cx="7620000" cy="857250"/>
          </a:xfrm>
        </p:spPr>
        <p:txBody>
          <a:bodyPr/>
          <a:lstStyle/>
          <a:p>
            <a:r>
              <a:rPr lang="en-US" sz="3200" dirty="0" smtClean="0"/>
              <a:t>Programming – Flow Chart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44" y="4235297"/>
            <a:ext cx="548640" cy="297180"/>
          </a:xfrm>
        </p:spPr>
        <p:txBody>
          <a:bodyPr/>
          <a:lstStyle/>
          <a:p>
            <a:fld id="{6C961440-6309-1143-804A-ED507600A230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4259" y="1544288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Initialize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4259" y="2202811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3392" y="3525530"/>
            <a:ext cx="2521185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Perform </a:t>
            </a:r>
            <a:r>
              <a:rPr lang="en-US" sz="1400" dirty="0" err="1" smtClean="0">
                <a:solidFill>
                  <a:srgbClr val="675E47"/>
                </a:solidFill>
              </a:rPr>
              <a:t>alculations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253848" y="4148370"/>
            <a:ext cx="2408295" cy="866068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Over threshold?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3480370" y="1316629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80370" y="1967622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85209" y="2625238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75865" y="3932872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4" idx="1"/>
            <a:endCxn id="7" idx="3"/>
          </p:cNvCxnSpPr>
          <p:nvPr/>
        </p:nvCxnSpPr>
        <p:spPr>
          <a:xfrm flipH="1">
            <a:off x="4256483" y="2404036"/>
            <a:ext cx="833311" cy="10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62141" y="4258241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2112843" y="4258240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2112843" y="2414374"/>
            <a:ext cx="591416" cy="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7351" y="4163128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5</a:t>
            </a:r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42" name="Elbow Connector 41"/>
          <p:cNvCxnSpPr>
            <a:stCxn id="10" idx="1"/>
          </p:cNvCxnSpPr>
          <p:nvPr/>
        </p:nvCxnSpPr>
        <p:spPr>
          <a:xfrm rot="10800000">
            <a:off x="2111838" y="2416526"/>
            <a:ext cx="142011" cy="216487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217710" y="3540425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Store in Memory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5089794" y="2079575"/>
            <a:ext cx="1783955" cy="648922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Time&lt;x?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52603" y="2189639"/>
            <a:ext cx="1273764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 flipV="1">
            <a:off x="6873747" y="2401305"/>
            <a:ext cx="278856" cy="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0" idx="3"/>
            <a:endCxn id="63" idx="2"/>
          </p:cNvCxnSpPr>
          <p:nvPr/>
        </p:nvCxnSpPr>
        <p:spPr>
          <a:xfrm flipV="1">
            <a:off x="4662141" y="3963758"/>
            <a:ext cx="1331680" cy="6176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0"/>
            <a:endCxn id="64" idx="2"/>
          </p:cNvCxnSpPr>
          <p:nvPr/>
        </p:nvCxnSpPr>
        <p:spPr>
          <a:xfrm flipH="1" flipV="1">
            <a:off x="5981772" y="2728496"/>
            <a:ext cx="12051" cy="811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053490" y="3537823"/>
            <a:ext cx="1372878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Perform Calculations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86" name="Straight Arrow Connector 85"/>
          <p:cNvCxnSpPr>
            <a:endCxn id="81" idx="0"/>
          </p:cNvCxnSpPr>
          <p:nvPr/>
        </p:nvCxnSpPr>
        <p:spPr>
          <a:xfrm>
            <a:off x="7739929" y="2603498"/>
            <a:ext cx="0" cy="93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1"/>
            <a:endCxn id="63" idx="3"/>
          </p:cNvCxnSpPr>
          <p:nvPr/>
        </p:nvCxnSpPr>
        <p:spPr>
          <a:xfrm flipH="1">
            <a:off x="6769932" y="3749490"/>
            <a:ext cx="283558" cy="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78562" y="2091209"/>
            <a:ext cx="560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True</a:t>
            </a:r>
            <a:endParaRPr lang="en-US" sz="1500" dirty="0"/>
          </a:p>
        </p:txBody>
      </p:sp>
      <p:sp>
        <p:nvSpPr>
          <p:cNvPr id="90" name="TextBox 89"/>
          <p:cNvSpPr txBox="1"/>
          <p:nvPr/>
        </p:nvSpPr>
        <p:spPr>
          <a:xfrm>
            <a:off x="4554040" y="2093361"/>
            <a:ext cx="6475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False</a:t>
            </a:r>
            <a:endParaRPr lang="en-US" sz="1500" dirty="0"/>
          </a:p>
        </p:txBody>
      </p:sp>
      <p:sp>
        <p:nvSpPr>
          <p:cNvPr id="44" name="Diamond 43"/>
          <p:cNvSpPr/>
          <p:nvPr/>
        </p:nvSpPr>
        <p:spPr>
          <a:xfrm>
            <a:off x="2682853" y="2832032"/>
            <a:ext cx="1618116" cy="499805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UART Rx?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475865" y="3331837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85209" y="3222433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sp>
        <p:nvSpPr>
          <p:cNvPr id="60" name="TextBox 59"/>
          <p:cNvSpPr txBox="1"/>
          <p:nvPr/>
        </p:nvSpPr>
        <p:spPr>
          <a:xfrm>
            <a:off x="2112843" y="2755905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65" name="Rectangle 64"/>
          <p:cNvSpPr/>
          <p:nvPr/>
        </p:nvSpPr>
        <p:spPr>
          <a:xfrm>
            <a:off x="334844" y="3421725"/>
            <a:ext cx="1560285" cy="43750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Initiate UART </a:t>
            </a:r>
            <a:r>
              <a:rPr lang="en-US" sz="1400" dirty="0" err="1" smtClean="0">
                <a:solidFill>
                  <a:srgbClr val="675E47"/>
                </a:solidFill>
              </a:rPr>
              <a:t>Tx</a:t>
            </a:r>
            <a:r>
              <a:rPr lang="en-US" sz="1400" dirty="0" smtClean="0">
                <a:solidFill>
                  <a:srgbClr val="675E47"/>
                </a:solidFill>
              </a:rPr>
              <a:t> transmission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7" name="Diamond 66"/>
          <p:cNvSpPr/>
          <p:nvPr/>
        </p:nvSpPr>
        <p:spPr>
          <a:xfrm>
            <a:off x="416465" y="4309218"/>
            <a:ext cx="1397016" cy="499805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UART Rx?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69" name="Straight Arrow Connector 68"/>
          <p:cNvCxnSpPr>
            <a:stCxn id="65" idx="2"/>
            <a:endCxn id="67" idx="0"/>
          </p:cNvCxnSpPr>
          <p:nvPr/>
        </p:nvCxnSpPr>
        <p:spPr>
          <a:xfrm flipH="1">
            <a:off x="1114973" y="3859228"/>
            <a:ext cx="12" cy="44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7" idx="1"/>
          </p:cNvCxnSpPr>
          <p:nvPr/>
        </p:nvCxnSpPr>
        <p:spPr>
          <a:xfrm rot="10800000">
            <a:off x="144343" y="3627231"/>
            <a:ext cx="272122" cy="93189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65" idx="1"/>
          </p:cNvCxnSpPr>
          <p:nvPr/>
        </p:nvCxnSpPr>
        <p:spPr>
          <a:xfrm>
            <a:off x="153414" y="3640476"/>
            <a:ext cx="1814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44343" y="4235957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cxnSp>
        <p:nvCxnSpPr>
          <p:cNvPr id="92" name="Elbow Connector 91"/>
          <p:cNvCxnSpPr>
            <a:stCxn id="67" idx="3"/>
          </p:cNvCxnSpPr>
          <p:nvPr/>
        </p:nvCxnSpPr>
        <p:spPr>
          <a:xfrm flipH="1" flipV="1">
            <a:off x="1116830" y="4073690"/>
            <a:ext cx="696653" cy="485431"/>
          </a:xfrm>
          <a:prstGeom prst="bentConnector3">
            <a:avLst>
              <a:gd name="adj1" fmla="val -3281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87022" y="4235957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sp>
        <p:nvSpPr>
          <p:cNvPr id="16" name="Rounded Rectangle 15"/>
          <p:cNvSpPr/>
          <p:nvPr/>
        </p:nvSpPr>
        <p:spPr>
          <a:xfrm>
            <a:off x="2704260" y="931861"/>
            <a:ext cx="1552222" cy="37669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Start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26781" y="2718362"/>
            <a:ext cx="1560285" cy="43750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Stop ADC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53" name="Straight Arrow Connector 52"/>
          <p:cNvCxnSpPr>
            <a:stCxn id="50" idx="2"/>
            <a:endCxn id="65" idx="0"/>
          </p:cNvCxnSpPr>
          <p:nvPr/>
        </p:nvCxnSpPr>
        <p:spPr>
          <a:xfrm>
            <a:off x="1106924" y="3155864"/>
            <a:ext cx="8063" cy="265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98028" y="3079069"/>
            <a:ext cx="833311" cy="10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– RTC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Real-time </a:t>
            </a:r>
            <a:r>
              <a:rPr lang="en-US" dirty="0"/>
              <a:t>c</a:t>
            </a:r>
            <a:r>
              <a:rPr lang="en-US" dirty="0" smtClean="0"/>
              <a:t>lock for “Time-Stamping” logs</a:t>
            </a:r>
          </a:p>
          <a:p>
            <a:r>
              <a:rPr lang="en-US" dirty="0" smtClean="0"/>
              <a:t>Uses an </a:t>
            </a:r>
            <a:r>
              <a:rPr lang="en-US" dirty="0"/>
              <a:t>e</a:t>
            </a:r>
            <a:r>
              <a:rPr lang="en-US" dirty="0" smtClean="0"/>
              <a:t>xternal oscillator of 32.768Khz</a:t>
            </a:r>
          </a:p>
          <a:p>
            <a:r>
              <a:rPr lang="en-US" dirty="0" smtClean="0"/>
              <a:t>Interrupt based</a:t>
            </a:r>
          </a:p>
          <a:p>
            <a:r>
              <a:rPr lang="en-US" dirty="0" smtClean="0"/>
              <a:t>Accurate up to 100ms (HH:MM:SS.U)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nTEXdx8TA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73" y="3529624"/>
            <a:ext cx="1414191" cy="1414191"/>
          </a:xfrm>
          <a:prstGeom prst="rect">
            <a:avLst/>
          </a:prstGeom>
        </p:spPr>
      </p:pic>
      <p:pic>
        <p:nvPicPr>
          <p:cNvPr id="8" name="Picture 7" descr="Macintosh HD:Users:ALMALKI:Dropbox:Photo Mar 21, 8 35 31 PM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1858" y="3614420"/>
            <a:ext cx="3162300" cy="12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4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– ADC/Saving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smtClean="0"/>
              <a:t>ADC:</a:t>
            </a:r>
          </a:p>
          <a:p>
            <a:r>
              <a:rPr lang="en-US" dirty="0" smtClean="0"/>
              <a:t>Analog to Digital Conversion using </a:t>
            </a:r>
            <a:r>
              <a:rPr lang="en-US" dirty="0" err="1" smtClean="0"/>
              <a:t>dsPIC</a:t>
            </a:r>
            <a:r>
              <a:rPr lang="en-US" dirty="0" smtClean="0"/>
              <a:t> built in ADC unit </a:t>
            </a:r>
          </a:p>
          <a:p>
            <a:r>
              <a:rPr lang="en-US" dirty="0" smtClean="0"/>
              <a:t>3 Channels: Ch0 for X, Ch1 for Y, Ch2 for Z</a:t>
            </a:r>
          </a:p>
          <a:p>
            <a:r>
              <a:rPr lang="en-US" dirty="0" smtClean="0"/>
              <a:t>Sampling rate up to 100 Samples/Sec</a:t>
            </a:r>
          </a:p>
          <a:p>
            <a:pPr marL="114300" indent="0">
              <a:buNone/>
            </a:pPr>
            <a:r>
              <a:rPr lang="en-US" b="1" dirty="0" smtClean="0"/>
              <a:t>Saving Routine: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dsPIC</a:t>
            </a:r>
            <a:r>
              <a:rPr lang="en-US" dirty="0" smtClean="0"/>
              <a:t> 32KB memory to save </a:t>
            </a:r>
            <a:r>
              <a:rPr lang="en-US" dirty="0"/>
              <a:t>up to </a:t>
            </a:r>
            <a:r>
              <a:rPr lang="en-US" dirty="0" smtClean="0"/>
              <a:t>2500 readings</a:t>
            </a:r>
            <a:endParaRPr lang="en-US" dirty="0"/>
          </a:p>
          <a:p>
            <a:r>
              <a:rPr lang="en-US" dirty="0"/>
              <a:t>Each reading includes:</a:t>
            </a:r>
          </a:p>
          <a:p>
            <a:pPr lvl="1"/>
            <a:r>
              <a:rPr lang="en-US" dirty="0"/>
              <a:t>accelerometer </a:t>
            </a:r>
            <a:r>
              <a:rPr lang="en-US" dirty="0" smtClean="0"/>
              <a:t>value (</a:t>
            </a:r>
            <a:r>
              <a:rPr lang="en-US" dirty="0"/>
              <a:t>X,Y,Z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Time Stamp (Hour, Minute, </a:t>
            </a:r>
            <a:r>
              <a:rPr lang="en-US" dirty="0" smtClean="0"/>
              <a:t>Second, Millisecond)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– Send/Receive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UART RS-232 Connection to the PC</a:t>
            </a:r>
          </a:p>
          <a:p>
            <a:r>
              <a:rPr lang="en-US" dirty="0" smtClean="0"/>
              <a:t>Interrupt based</a:t>
            </a:r>
          </a:p>
          <a:p>
            <a:r>
              <a:rPr lang="en-US" dirty="0" smtClean="0"/>
              <a:t>Received signal initiate transmission/sending</a:t>
            </a:r>
          </a:p>
          <a:p>
            <a:r>
              <a:rPr lang="en-US" dirty="0"/>
              <a:t>At 19200 Baud Rate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963041" y="3432068"/>
            <a:ext cx="2018326" cy="966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 6</a:t>
            </a:r>
            <a:endParaRPr lang="en-US" sz="1200" dirty="0"/>
          </a:p>
        </p:txBody>
      </p:sp>
      <p:pic>
        <p:nvPicPr>
          <p:cNvPr id="8" name="Picture 7" descr="Screen Shot 2015-04-25 at 11.50.2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8" y="3557516"/>
            <a:ext cx="4342714" cy="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– Threshold Mode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±1.5g&lt; Acceleration in any axis starts the logging process</a:t>
            </a:r>
          </a:p>
          <a:p>
            <a:r>
              <a:rPr lang="en-US" dirty="0" smtClean="0"/>
              <a:t>“Shake to Log”</a:t>
            </a:r>
          </a:p>
          <a:p>
            <a:r>
              <a:rPr lang="en-US" dirty="0" smtClean="0"/>
              <a:t>Real-life application, sudden change of velocity </a:t>
            </a:r>
          </a:p>
          <a:p>
            <a:r>
              <a:rPr lang="en-US" dirty="0" smtClean="0"/>
              <a:t>Bump against a wall/ Hitting an obstacle/ sudden stops</a:t>
            </a:r>
          </a:p>
          <a:p>
            <a:r>
              <a:rPr lang="en-US" dirty="0" smtClean="0"/>
              <a:t>Logs after threshold for a specified period of time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07"/>
            <a:ext cx="7620000" cy="857250"/>
          </a:xfrm>
        </p:spPr>
        <p:txBody>
          <a:bodyPr/>
          <a:lstStyle/>
          <a:p>
            <a:r>
              <a:rPr lang="en-US" sz="3200" dirty="0" smtClean="0"/>
              <a:t>Programming – Call 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86289" y="927157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75E47"/>
                </a:solidFill>
              </a:rPr>
              <a:t>m</a:t>
            </a:r>
            <a:r>
              <a:rPr lang="en-US" sz="1400" dirty="0" smtClean="0">
                <a:solidFill>
                  <a:srgbClr val="675E47"/>
                </a:solidFill>
              </a:rPr>
              <a:t>ain()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62572" y="951548"/>
            <a:ext cx="2116665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4929" y="951548"/>
            <a:ext cx="2149257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285" y="3553366"/>
            <a:ext cx="214677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SendUART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45725" y="2595478"/>
            <a:ext cx="162466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Threshold()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05935" y="2538455"/>
            <a:ext cx="1712148" cy="73227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ReadADC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70173" y="2587373"/>
            <a:ext cx="207427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ReceiveUART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14665" y="3553366"/>
            <a:ext cx="168678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SaveADC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42006" y="3553366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Delay()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18" name="Straight Arrow Connector 17"/>
          <p:cNvCxnSpPr>
            <a:stCxn id="5" idx="2"/>
            <a:endCxn id="7" idx="6"/>
          </p:cNvCxnSpPr>
          <p:nvPr/>
        </p:nvCxnSpPr>
        <p:spPr>
          <a:xfrm flipH="1">
            <a:off x="2394186" y="1268834"/>
            <a:ext cx="1092103" cy="2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6" idx="2"/>
          </p:cNvCxnSpPr>
          <p:nvPr/>
        </p:nvCxnSpPr>
        <p:spPr>
          <a:xfrm>
            <a:off x="4944437" y="1268834"/>
            <a:ext cx="918135" cy="2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11" idx="0"/>
          </p:cNvCxnSpPr>
          <p:nvPr/>
        </p:nvCxnSpPr>
        <p:spPr>
          <a:xfrm flipH="1">
            <a:off x="3307312" y="1610511"/>
            <a:ext cx="908051" cy="976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10" idx="0"/>
          </p:cNvCxnSpPr>
          <p:nvPr/>
        </p:nvCxnSpPr>
        <p:spPr>
          <a:xfrm>
            <a:off x="4215363" y="1610511"/>
            <a:ext cx="1046646" cy="927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78689" y="477229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6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24556" y="1704507"/>
            <a:ext cx="2142499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Initialize_RTC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47" name="Straight Arrow Connector 46"/>
          <p:cNvCxnSpPr>
            <a:stCxn id="5" idx="2"/>
            <a:endCxn id="44" idx="6"/>
          </p:cNvCxnSpPr>
          <p:nvPr/>
        </p:nvCxnSpPr>
        <p:spPr>
          <a:xfrm flipH="1">
            <a:off x="2467055" y="1268834"/>
            <a:ext cx="1019234" cy="77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934701" y="1704507"/>
            <a:ext cx="2142499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SetupPorts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48" name="Straight Arrow Connector 47"/>
          <p:cNvCxnSpPr>
            <a:stCxn id="5" idx="6"/>
            <a:endCxn id="45" idx="2"/>
          </p:cNvCxnSpPr>
          <p:nvPr/>
        </p:nvCxnSpPr>
        <p:spPr>
          <a:xfrm>
            <a:off x="4944437" y="1268834"/>
            <a:ext cx="990264" cy="77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" idx="5"/>
            <a:endCxn id="9" idx="1"/>
          </p:cNvCxnSpPr>
          <p:nvPr/>
        </p:nvCxnSpPr>
        <p:spPr>
          <a:xfrm>
            <a:off x="4730896" y="1510436"/>
            <a:ext cx="1752755" cy="1185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67307" y="2595478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LED()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80" name="Straight Arrow Connector 79"/>
          <p:cNvCxnSpPr>
            <a:stCxn id="11" idx="3"/>
            <a:endCxn id="8" idx="7"/>
          </p:cNvCxnSpPr>
          <p:nvPr/>
        </p:nvCxnSpPr>
        <p:spPr>
          <a:xfrm flipH="1">
            <a:off x="2152668" y="3170652"/>
            <a:ext cx="421276" cy="48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4" idx="4"/>
            <a:endCxn id="79" idx="0"/>
          </p:cNvCxnSpPr>
          <p:nvPr/>
        </p:nvCxnSpPr>
        <p:spPr>
          <a:xfrm>
            <a:off x="1395806" y="2387861"/>
            <a:ext cx="575" cy="207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" idx="0"/>
            <a:endCxn id="79" idx="4"/>
          </p:cNvCxnSpPr>
          <p:nvPr/>
        </p:nvCxnSpPr>
        <p:spPr>
          <a:xfrm flipV="1">
            <a:off x="1393670" y="3278832"/>
            <a:ext cx="2711" cy="27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1" idx="2"/>
            <a:endCxn id="79" idx="6"/>
          </p:cNvCxnSpPr>
          <p:nvPr/>
        </p:nvCxnSpPr>
        <p:spPr>
          <a:xfrm flipH="1">
            <a:off x="2125455" y="2929050"/>
            <a:ext cx="144718" cy="8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" idx="4"/>
            <a:endCxn id="14" idx="0"/>
          </p:cNvCxnSpPr>
          <p:nvPr/>
        </p:nvCxnSpPr>
        <p:spPr>
          <a:xfrm>
            <a:off x="7058055" y="3278832"/>
            <a:ext cx="0" cy="27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" idx="4"/>
            <a:endCxn id="15" idx="0"/>
          </p:cNvCxnSpPr>
          <p:nvPr/>
        </p:nvCxnSpPr>
        <p:spPr>
          <a:xfrm>
            <a:off x="5262009" y="3270727"/>
            <a:ext cx="9071" cy="28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" idx="3"/>
            <a:endCxn id="15" idx="6"/>
          </p:cNvCxnSpPr>
          <p:nvPr/>
        </p:nvCxnSpPr>
        <p:spPr>
          <a:xfrm flipH="1">
            <a:off x="6000154" y="3178757"/>
            <a:ext cx="483497" cy="716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2" name="Shape 37"/>
          <p:cNvSpPr/>
          <p:nvPr/>
        </p:nvSpPr>
        <p:spPr>
          <a:xfrm>
            <a:off x="1949831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Software </a:t>
            </a:r>
            <a:r>
              <a:rPr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I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Shape 38"/>
          <p:cNvSpPr/>
          <p:nvPr/>
        </p:nvSpPr>
        <p:spPr>
          <a:xfrm rot="16200000">
            <a:off x="2489185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2798712" y="1714539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Hardware Design</a:t>
            </a:r>
          </a:p>
        </p:txBody>
      </p:sp>
      <p:sp>
        <p:nvSpPr>
          <p:cNvPr id="15" name="Shape 40"/>
          <p:cNvSpPr/>
          <p:nvPr/>
        </p:nvSpPr>
        <p:spPr>
          <a:xfrm rot="5400000">
            <a:off x="3367866" y="2168055"/>
            <a:ext cx="396479" cy="200025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4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2" name="Shape 37"/>
          <p:cNvSpPr/>
          <p:nvPr/>
        </p:nvSpPr>
        <p:spPr>
          <a:xfrm>
            <a:off x="1949831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Software </a:t>
            </a:r>
            <a:r>
              <a:rPr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I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Shape 38"/>
          <p:cNvSpPr/>
          <p:nvPr/>
        </p:nvSpPr>
        <p:spPr>
          <a:xfrm rot="16200000">
            <a:off x="2489185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2798712" y="1714539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Hardware Design</a:t>
            </a:r>
          </a:p>
        </p:txBody>
      </p:sp>
      <p:sp>
        <p:nvSpPr>
          <p:cNvPr id="15" name="Shape 40"/>
          <p:cNvSpPr/>
          <p:nvPr/>
        </p:nvSpPr>
        <p:spPr>
          <a:xfrm rot="5400000">
            <a:off x="3367866" y="2168055"/>
            <a:ext cx="396479" cy="200025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6" name="Shape 41"/>
          <p:cNvSpPr/>
          <p:nvPr/>
        </p:nvSpPr>
        <p:spPr>
          <a:xfrm>
            <a:off x="3716123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/>
                </a:solidFill>
                <a:cs typeface="Century Gothic"/>
              </a:rPr>
              <a:t>Software </a:t>
            </a:r>
            <a:r>
              <a:rPr lang="en-US" sz="1400" dirty="0" smtClean="0">
                <a:solidFill>
                  <a:schemeClr val="bg1"/>
                </a:solidFill>
                <a:cs typeface="Century Gothic"/>
              </a:rPr>
              <a:t>Design II</a:t>
            </a:r>
            <a:endParaRPr lang="en-US" sz="1400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17" name="Shape 42"/>
          <p:cNvSpPr/>
          <p:nvPr/>
        </p:nvSpPr>
        <p:spPr>
          <a:xfrm rot="16200000">
            <a:off x="4257263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8" name="Shape 43"/>
          <p:cNvSpPr/>
          <p:nvPr/>
        </p:nvSpPr>
        <p:spPr>
          <a:xfrm>
            <a:off x="4594805" y="1713212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Troubleshooting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Shape 44"/>
          <p:cNvSpPr/>
          <p:nvPr/>
        </p:nvSpPr>
        <p:spPr>
          <a:xfrm rot="5400000">
            <a:off x="5135945" y="2168056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36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3.3 V to power the processor</a:t>
            </a:r>
          </a:p>
          <a:p>
            <a:pPr lvl="1"/>
            <a:r>
              <a:rPr lang="en-US" dirty="0" smtClean="0"/>
              <a:t>Oscillators </a:t>
            </a:r>
          </a:p>
          <a:p>
            <a:pPr lvl="1"/>
            <a:r>
              <a:rPr lang="en-US" dirty="0" smtClean="0"/>
              <a:t>Connection with the user’s PC (19200 Baud rate)</a:t>
            </a:r>
          </a:p>
          <a:p>
            <a:pPr lvl="1"/>
            <a:r>
              <a:rPr lang="en-US" dirty="0" smtClean="0"/>
              <a:t>Integrated accelerometer</a:t>
            </a:r>
          </a:p>
          <a:p>
            <a:endParaRPr lang="en-US" dirty="0" smtClean="0"/>
          </a:p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Powered by 9 V battery</a:t>
            </a:r>
          </a:p>
          <a:p>
            <a:pPr lvl="1"/>
            <a:r>
              <a:rPr lang="en-US" dirty="0" smtClean="0"/>
              <a:t>PCB not wider than the tool (&lt;2 inches)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Macintosh HD:Users:ALMALKI:Dropbox:4) Senior Year:Senior Design Project:ECEN 403:Spring:PCB3:Simulation:Screenshot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63" y="992328"/>
            <a:ext cx="6566395" cy="3884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60402" y="4795531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7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01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and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1065" y="4166157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8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2963079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Two oscillators:</a:t>
            </a:r>
          </a:p>
          <a:p>
            <a:pPr lvl="1"/>
            <a:r>
              <a:rPr lang="en-US" dirty="0" smtClean="0"/>
              <a:t>7.3 MHz to get the required baud rate</a:t>
            </a:r>
          </a:p>
          <a:p>
            <a:pPr lvl="1"/>
            <a:r>
              <a:rPr lang="en-US" dirty="0" smtClean="0"/>
              <a:t>32.768 kHz for all other functions</a:t>
            </a:r>
          </a:p>
          <a:p>
            <a:pPr lvl="1"/>
            <a:endParaRPr lang="en-US" dirty="0"/>
          </a:p>
          <a:p>
            <a:r>
              <a:rPr lang="en-US" dirty="0" smtClean="0"/>
              <a:t>On its own board for the width requirement</a:t>
            </a:r>
          </a:p>
        </p:txBody>
      </p:sp>
      <p:pic>
        <p:nvPicPr>
          <p:cNvPr id="6" name="Picture 5" descr="process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079" y="1315384"/>
            <a:ext cx="5424473" cy="28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PCBs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1752" y="4700676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9a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621479" cy="3600450"/>
          </a:xfrm>
        </p:spPr>
        <p:txBody>
          <a:bodyPr/>
          <a:lstStyle/>
          <a:p>
            <a:r>
              <a:rPr lang="en-US" dirty="0" smtClean="0"/>
              <a:t>Accelerometer PCB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 descr="accelerome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49" y="1354309"/>
            <a:ext cx="3210686" cy="28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PCBs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1752" y="4700676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9b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621479" cy="3600450"/>
          </a:xfrm>
        </p:spPr>
        <p:txBody>
          <a:bodyPr>
            <a:normAutofit/>
          </a:bodyPr>
          <a:lstStyle/>
          <a:p>
            <a:r>
              <a:rPr lang="en-US" dirty="0"/>
              <a:t>Accelerometer </a:t>
            </a:r>
            <a:r>
              <a:rPr lang="en-US" dirty="0" smtClean="0"/>
              <a:t>PCB</a:t>
            </a:r>
          </a:p>
          <a:p>
            <a:endParaRPr lang="en-US" dirty="0"/>
          </a:p>
          <a:p>
            <a:r>
              <a:rPr lang="en-US" dirty="0" smtClean="0"/>
              <a:t>Connectors PCB:</a:t>
            </a:r>
          </a:p>
          <a:p>
            <a:pPr lvl="1"/>
            <a:r>
              <a:rPr lang="en-US" dirty="0" smtClean="0"/>
              <a:t>RS232 port</a:t>
            </a:r>
          </a:p>
          <a:p>
            <a:pPr lvl="1"/>
            <a:r>
              <a:rPr lang="en-US" dirty="0" smtClean="0"/>
              <a:t>RJ5 port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connecto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335" y="1146717"/>
            <a:ext cx="3822865" cy="33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PCBs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1752" y="4700676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9c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621479" cy="3600450"/>
          </a:xfrm>
        </p:spPr>
        <p:txBody>
          <a:bodyPr>
            <a:normAutofit/>
          </a:bodyPr>
          <a:lstStyle/>
          <a:p>
            <a:r>
              <a:rPr lang="en-US" dirty="0"/>
              <a:t>Accelerometer PCB</a:t>
            </a:r>
          </a:p>
          <a:p>
            <a:endParaRPr lang="en-US" dirty="0"/>
          </a:p>
          <a:p>
            <a:r>
              <a:rPr lang="en-US" dirty="0"/>
              <a:t>Connectors PCB:</a:t>
            </a:r>
          </a:p>
          <a:p>
            <a:pPr lvl="1"/>
            <a:r>
              <a:rPr lang="en-US" dirty="0"/>
              <a:t>RS232 port</a:t>
            </a:r>
          </a:p>
          <a:p>
            <a:pPr lvl="1"/>
            <a:r>
              <a:rPr lang="en-US" dirty="0"/>
              <a:t>RJ5 </a:t>
            </a:r>
            <a:r>
              <a:rPr lang="en-US" dirty="0" smtClean="0"/>
              <a:t>port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Debugging PCB:</a:t>
            </a:r>
          </a:p>
          <a:p>
            <a:pPr lvl="1"/>
            <a:r>
              <a:rPr lang="en-US" dirty="0" smtClean="0"/>
              <a:t>3 LEDs</a:t>
            </a:r>
          </a:p>
          <a:p>
            <a:pPr lvl="1"/>
            <a:r>
              <a:rPr lang="en-US" dirty="0" smtClean="0"/>
              <a:t>3 buttons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E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17" y="1108858"/>
            <a:ext cx="2299335" cy="34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Housing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150"/>
            <a:ext cx="3121716" cy="2908378"/>
          </a:xfrm>
        </p:spPr>
        <p:txBody>
          <a:bodyPr/>
          <a:lstStyle/>
          <a:p>
            <a:r>
              <a:rPr lang="en-US" dirty="0" smtClean="0"/>
              <a:t>Openings for the buttons and LEDs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11" descr="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916" y="1088451"/>
            <a:ext cx="4874485" cy="20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916" y="3176817"/>
            <a:ext cx="4874485" cy="193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94343" y="4738775"/>
            <a:ext cx="136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10a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72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Housing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150"/>
            <a:ext cx="3121716" cy="3333750"/>
          </a:xfrm>
        </p:spPr>
        <p:txBody>
          <a:bodyPr>
            <a:normAutofit/>
          </a:bodyPr>
          <a:lstStyle/>
          <a:p>
            <a:r>
              <a:rPr lang="en-US" dirty="0"/>
              <a:t>Openings for the buttons and LEDs</a:t>
            </a:r>
          </a:p>
          <a:p>
            <a:endParaRPr lang="en-US" dirty="0" smtClean="0"/>
          </a:p>
          <a:p>
            <a:r>
              <a:rPr lang="en-US" dirty="0" smtClean="0"/>
              <a:t>Openings for the ports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Battery Compartment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18610" y="4738775"/>
            <a:ext cx="150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10b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46" y="1200150"/>
            <a:ext cx="4171954" cy="327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9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2" name="Shape 37"/>
          <p:cNvSpPr/>
          <p:nvPr/>
        </p:nvSpPr>
        <p:spPr>
          <a:xfrm>
            <a:off x="1949831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Software </a:t>
            </a:r>
            <a:r>
              <a:rPr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I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Shape 38"/>
          <p:cNvSpPr/>
          <p:nvPr/>
        </p:nvSpPr>
        <p:spPr>
          <a:xfrm rot="16200000">
            <a:off x="2489185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2798712" y="1714539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Hardware Design</a:t>
            </a:r>
          </a:p>
        </p:txBody>
      </p:sp>
      <p:sp>
        <p:nvSpPr>
          <p:cNvPr id="15" name="Shape 40"/>
          <p:cNvSpPr/>
          <p:nvPr/>
        </p:nvSpPr>
        <p:spPr>
          <a:xfrm rot="5400000">
            <a:off x="3367866" y="2168055"/>
            <a:ext cx="396479" cy="200025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6" name="Shape 41"/>
          <p:cNvSpPr/>
          <p:nvPr/>
        </p:nvSpPr>
        <p:spPr>
          <a:xfrm>
            <a:off x="3716123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/>
                </a:solidFill>
                <a:cs typeface="Century Gothic"/>
              </a:rPr>
              <a:t>Software </a:t>
            </a:r>
            <a:r>
              <a:rPr lang="en-US" sz="1400" dirty="0" smtClean="0">
                <a:solidFill>
                  <a:schemeClr val="bg1"/>
                </a:solidFill>
                <a:cs typeface="Century Gothic"/>
              </a:rPr>
              <a:t>Design II</a:t>
            </a:r>
            <a:endParaRPr lang="en-US" sz="1400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17" name="Shape 42"/>
          <p:cNvSpPr/>
          <p:nvPr/>
        </p:nvSpPr>
        <p:spPr>
          <a:xfrm rot="16200000">
            <a:off x="4257263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4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the End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438" y="2717673"/>
            <a:ext cx="709670" cy="31752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765617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11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3" name="Picture 2" descr="Captur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2" y="996711"/>
            <a:ext cx="6564794" cy="376890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00149"/>
            <a:ext cx="4923837" cy="56844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“X:+004 Y:-122 Z:+067T08:55:07.6”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971E-6 L -0.18959 0.321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6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  <p:bldP spid="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98522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24212"/>
            <a:ext cx="2014383" cy="151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656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Dumb tool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28" b="89552" l="1629" r="98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35" y="3074978"/>
            <a:ext cx="2896965" cy="6322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74883" y="3386343"/>
            <a:ext cx="1969099" cy="984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7329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tool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8399" y="2994724"/>
            <a:ext cx="158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+our product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1-2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82"/>
            <a:ext cx="9144000" cy="51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2" name="Shape 37"/>
          <p:cNvSpPr/>
          <p:nvPr/>
        </p:nvSpPr>
        <p:spPr>
          <a:xfrm>
            <a:off x="1949831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Software </a:t>
            </a:r>
            <a:r>
              <a:rPr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I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Shape 38"/>
          <p:cNvSpPr/>
          <p:nvPr/>
        </p:nvSpPr>
        <p:spPr>
          <a:xfrm rot="16200000">
            <a:off x="2489185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2798712" y="1714539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Hardware Design</a:t>
            </a:r>
          </a:p>
        </p:txBody>
      </p:sp>
      <p:sp>
        <p:nvSpPr>
          <p:cNvPr id="15" name="Shape 40"/>
          <p:cNvSpPr/>
          <p:nvPr/>
        </p:nvSpPr>
        <p:spPr>
          <a:xfrm rot="5400000">
            <a:off x="3367866" y="2168055"/>
            <a:ext cx="396479" cy="200025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6" name="Shape 41"/>
          <p:cNvSpPr/>
          <p:nvPr/>
        </p:nvSpPr>
        <p:spPr>
          <a:xfrm>
            <a:off x="3716123" y="3358047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/>
                </a:solidFill>
                <a:cs typeface="Century Gothic"/>
              </a:rPr>
              <a:t>Software </a:t>
            </a:r>
            <a:r>
              <a:rPr lang="en-US" sz="1400" dirty="0" smtClean="0">
                <a:solidFill>
                  <a:schemeClr val="bg1"/>
                </a:solidFill>
                <a:cs typeface="Century Gothic"/>
              </a:rPr>
              <a:t>Design II</a:t>
            </a:r>
            <a:endParaRPr lang="en-US" sz="1400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17" name="Shape 42"/>
          <p:cNvSpPr/>
          <p:nvPr/>
        </p:nvSpPr>
        <p:spPr>
          <a:xfrm rot="16200000">
            <a:off x="4257263" y="3064484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18" name="Shape 43"/>
          <p:cNvSpPr/>
          <p:nvPr/>
        </p:nvSpPr>
        <p:spPr>
          <a:xfrm>
            <a:off x="4594805" y="1713212"/>
            <a:ext cx="1600200" cy="356616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Troubleshooting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Shape 44"/>
          <p:cNvSpPr/>
          <p:nvPr/>
        </p:nvSpPr>
        <p:spPr>
          <a:xfrm rot="5400000">
            <a:off x="5135945" y="2168056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7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566514" cy="2292667"/>
          </a:xfrm>
        </p:spPr>
        <p:txBody>
          <a:bodyPr/>
          <a:lstStyle/>
          <a:p>
            <a:r>
              <a:rPr lang="en-US" dirty="0" smtClean="0"/>
              <a:t>Four PCBs instead of one</a:t>
            </a:r>
          </a:p>
          <a:p>
            <a:endParaRPr lang="en-US" dirty="0"/>
          </a:p>
          <a:p>
            <a:r>
              <a:rPr lang="en-US" dirty="0" smtClean="0"/>
              <a:t>Processor’s memory instead of external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 descr="IMG_01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7" y="1221590"/>
            <a:ext cx="2941433" cy="392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specifications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Add more sensors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board design</a:t>
            </a:r>
          </a:p>
          <a:p>
            <a:pPr lvl="1"/>
            <a:r>
              <a:rPr lang="en-US" dirty="0" smtClean="0"/>
              <a:t>Add external memory </a:t>
            </a:r>
          </a:p>
          <a:p>
            <a:pPr lvl="1"/>
            <a:r>
              <a:rPr lang="en-US" dirty="0" smtClean="0"/>
              <a:t>Harsh environment components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52285"/>
              </p:ext>
            </p:extLst>
          </p:nvPr>
        </p:nvGraphicFramePr>
        <p:xfrm>
          <a:off x="3631269" y="1151419"/>
          <a:ext cx="4633054" cy="36885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3034"/>
                <a:gridCol w="2330020"/>
              </a:tblGrid>
              <a:tr h="52693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 3:</a:t>
                      </a:r>
                      <a:r>
                        <a:rPr lang="en-US" baseline="0" dirty="0" smtClean="0"/>
                        <a:t> Project Final Specifications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Source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9V battery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Dimensions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LxWxH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7x2x1 </a:t>
                      </a:r>
                      <a:r>
                        <a:rPr lang="en-US" sz="1600" dirty="0">
                          <a:effectLst/>
                        </a:rPr>
                        <a:t>inches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Data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Tilt angles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Memory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 KB (25k samples)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Acquisition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Up to 100 Hz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Connectivity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Serial to USB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thanks to Mr. </a:t>
            </a:r>
            <a:r>
              <a:rPr lang="en-US" dirty="0" err="1"/>
              <a:t>Wesam</a:t>
            </a:r>
            <a:r>
              <a:rPr lang="en-US" dirty="0"/>
              <a:t>, Dr. </a:t>
            </a:r>
            <a:r>
              <a:rPr lang="en-US" dirty="0" err="1"/>
              <a:t>Ziyad</a:t>
            </a:r>
            <a:r>
              <a:rPr lang="en-US" dirty="0"/>
              <a:t>, and Mr. Ali for helping us throughout the project.</a:t>
            </a:r>
          </a:p>
          <a:p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/>
              <a:t>thanks to Dr. Shehab, Dr. </a:t>
            </a:r>
            <a:r>
              <a:rPr lang="en-US" dirty="0" err="1"/>
              <a:t>Haitham</a:t>
            </a:r>
            <a:r>
              <a:rPr lang="en-US" dirty="0"/>
              <a:t>, Dr. </a:t>
            </a:r>
            <a:r>
              <a:rPr lang="en-US" dirty="0" err="1"/>
              <a:t>Beena</a:t>
            </a:r>
            <a:r>
              <a:rPr lang="en-US" dirty="0"/>
              <a:t>, Dr. Mazen for making this project </a:t>
            </a:r>
            <a:r>
              <a:rPr lang="en-US" dirty="0" smtClean="0"/>
              <a:t>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1800" dirty="0"/>
              <a:t>Downhole Tools Market Analysis, Size, Share, Trends and Forecast </a:t>
            </a:r>
            <a:r>
              <a:rPr lang="en-US" sz="1800" dirty="0" smtClean="0"/>
              <a:t>2020 by </a:t>
            </a:r>
            <a:r>
              <a:rPr lang="en-US" sz="1800" dirty="0" err="1" smtClean="0"/>
              <a:t>Sandip</a:t>
            </a:r>
            <a:r>
              <a:rPr lang="en-US" sz="1800" dirty="0" smtClean="0"/>
              <a:t> </a:t>
            </a:r>
            <a:r>
              <a:rPr lang="en-US" sz="1800" dirty="0" err="1" smtClean="0"/>
              <a:t>Ghate</a:t>
            </a:r>
            <a:endParaRPr lang="en-US" sz="1800" dirty="0"/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Downhole </a:t>
            </a:r>
            <a:r>
              <a:rPr lang="en-US" sz="1800" dirty="0"/>
              <a:t>Tools. </a:t>
            </a:r>
            <a:r>
              <a:rPr lang="en-US" sz="1800" dirty="0" err="1"/>
              <a:t>Logwell</a:t>
            </a:r>
            <a:r>
              <a:rPr lang="en-US" sz="1800" dirty="0"/>
              <a:t>. Retrieved from </a:t>
            </a:r>
            <a:r>
              <a:rPr lang="en-US" sz="1800" dirty="0">
                <a:hlinkClick r:id="rId2"/>
              </a:rPr>
              <a:t>http://www.logwell.com/capabilities/</a:t>
            </a:r>
            <a:r>
              <a:rPr lang="en-US" sz="1800" dirty="0" smtClean="0">
                <a:hlinkClick r:id="rId2"/>
              </a:rPr>
              <a:t>downhole_tools.html</a:t>
            </a:r>
            <a:r>
              <a:rPr lang="en-US" sz="1800" dirty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/>
              <a:t>H.E.A.T. Board. Texas Instruments. Retrieved from </a:t>
            </a:r>
            <a:r>
              <a:rPr lang="en-US" sz="1800" dirty="0">
                <a:hlinkClick r:id="rId3"/>
              </a:rPr>
              <a:t>http://www.ti.com/tool/</a:t>
            </a:r>
            <a:r>
              <a:rPr lang="en-US" sz="1800" dirty="0" smtClean="0">
                <a:hlinkClick r:id="rId3"/>
              </a:rPr>
              <a:t>HEATEVM</a:t>
            </a:r>
            <a:r>
              <a:rPr lang="en-US" sz="1800" dirty="0" smtClean="0"/>
              <a:t> 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MPLAB. Microchip. </a:t>
            </a:r>
            <a:r>
              <a:rPr lang="en-US" sz="1800" dirty="0" smtClean="0">
                <a:hlinkClick r:id="rId4"/>
              </a:rPr>
              <a:t>http://www.microchip.com/mplabx</a:t>
            </a:r>
            <a:r>
              <a:rPr lang="en-US" sz="1800" dirty="0" smtClean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KXD94. </a:t>
            </a:r>
            <a:r>
              <a:rPr lang="en-US" sz="1800" dirty="0" err="1" smtClean="0"/>
              <a:t>Kionix</a:t>
            </a:r>
            <a:r>
              <a:rPr lang="en-US" sz="1800" dirty="0"/>
              <a:t>. </a:t>
            </a:r>
            <a:r>
              <a:rPr lang="en-US" sz="1800" dirty="0">
                <a:hlinkClick r:id="rId5"/>
              </a:rPr>
              <a:t>http://www.kionix.com/accelerometers/</a:t>
            </a:r>
            <a:r>
              <a:rPr lang="en-US" sz="1800" dirty="0" smtClean="0">
                <a:hlinkClick r:id="rId5"/>
              </a:rPr>
              <a:t>kxd94</a:t>
            </a:r>
            <a:r>
              <a:rPr lang="en-US" sz="1800" dirty="0" smtClean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RS232 Adapter. </a:t>
            </a:r>
            <a:r>
              <a:rPr lang="en-US" sz="1800" dirty="0" err="1" smtClean="0"/>
              <a:t>Yourcablestore</a:t>
            </a:r>
            <a:r>
              <a:rPr lang="en-US" sz="1800" dirty="0"/>
              <a:t>. </a:t>
            </a:r>
            <a:r>
              <a:rPr lang="en-US" sz="1800" dirty="0">
                <a:hlinkClick r:id="rId6"/>
              </a:rPr>
              <a:t>http://www.yourcablestore.com/DB9-Male-To-Male-9-Pin-Serial-Port-RS232-Adapter_p_277.</a:t>
            </a:r>
            <a:r>
              <a:rPr lang="en-US" sz="1800" dirty="0" smtClean="0">
                <a:hlinkClick r:id="rId6"/>
              </a:rPr>
              <a:t>html</a:t>
            </a:r>
            <a:r>
              <a:rPr lang="en-US" sz="1800" dirty="0" smtClean="0"/>
              <a:t> </a:t>
            </a:r>
            <a:endParaRPr lang="en-US" sz="1800" dirty="0"/>
          </a:p>
          <a:p>
            <a:pPr marL="571500" indent="-4572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9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7620000" cy="29302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600" dirty="0" smtClean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Shape 32"/>
          <p:cNvSpPr/>
          <p:nvPr/>
        </p:nvSpPr>
        <p:spPr>
          <a:xfrm>
            <a:off x="1223246" y="1935214"/>
            <a:ext cx="5920139" cy="1559459"/>
          </a:xfrm>
          <a:prstGeom prst="rightArrow">
            <a:avLst>
              <a:gd name="adj1" fmla="val 32000"/>
              <a:gd name="adj2" fmla="val 52623"/>
            </a:avLst>
          </a:prstGeom>
          <a:solidFill>
            <a:srgbClr val="B8B48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  <p:sp>
        <p:nvSpPr>
          <p:cNvPr id="8" name="Shape 33"/>
          <p:cNvSpPr/>
          <p:nvPr/>
        </p:nvSpPr>
        <p:spPr>
          <a:xfrm>
            <a:off x="0" y="2537381"/>
            <a:ext cx="1223246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Proposal</a:t>
            </a:r>
          </a:p>
        </p:txBody>
      </p:sp>
      <p:sp>
        <p:nvSpPr>
          <p:cNvPr id="9" name="Shape 34"/>
          <p:cNvSpPr/>
          <p:nvPr/>
        </p:nvSpPr>
        <p:spPr>
          <a:xfrm>
            <a:off x="7115657" y="2537381"/>
            <a:ext cx="135076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2000"/>
            </a:lvl1pPr>
          </a:lstStyle>
          <a:p>
            <a:pPr lvl="0" algn="ctr">
              <a:defRPr sz="1800"/>
            </a:pPr>
            <a:r>
              <a:rPr dirty="0">
                <a:latin typeface="Century Gothic"/>
                <a:cs typeface="Century Gothic"/>
              </a:rPr>
              <a:t>Demo Day</a:t>
            </a:r>
          </a:p>
        </p:txBody>
      </p:sp>
      <p:sp>
        <p:nvSpPr>
          <p:cNvPr id="10" name="Shape 35"/>
          <p:cNvSpPr/>
          <p:nvPr/>
        </p:nvSpPr>
        <p:spPr>
          <a:xfrm>
            <a:off x="999132" y="1718392"/>
            <a:ext cx="1597617" cy="353448"/>
          </a:xfrm>
          <a:prstGeom prst="rect">
            <a:avLst/>
          </a:prstGeom>
          <a:solidFill>
            <a:srgbClr val="7A70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</p:txBody>
      </p:sp>
      <p:sp>
        <p:nvSpPr>
          <p:cNvPr id="11" name="Shape 36"/>
          <p:cNvSpPr/>
          <p:nvPr/>
        </p:nvSpPr>
        <p:spPr>
          <a:xfrm rot="5400000">
            <a:off x="1599788" y="2168725"/>
            <a:ext cx="396479" cy="200026"/>
          </a:xfrm>
          <a:prstGeom prst="rightArrow">
            <a:avLst>
              <a:gd name="adj1" fmla="val 27200"/>
              <a:gd name="adj2" fmla="val 64286"/>
            </a:avLst>
          </a:prstGeom>
          <a:solidFill>
            <a:srgbClr val="7A70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4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 Analysis – Customer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814811" cy="360045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personal interviews and one phone interview</a:t>
            </a:r>
          </a:p>
          <a:p>
            <a:endParaRPr lang="en-US" dirty="0"/>
          </a:p>
          <a:p>
            <a:r>
              <a:rPr lang="en-US" dirty="0"/>
              <a:t>Focus on: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Rotation is desired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Prioritize accuracy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Macintosh HD:Users:ALMALKI:Desktop:Screen Shot 2014-09-27 at 6.56.18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011" y="1410970"/>
            <a:ext cx="3673237" cy="3122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83611" y="4615934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97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910143" cy="857250"/>
          </a:xfrm>
        </p:spPr>
        <p:txBody>
          <a:bodyPr/>
          <a:lstStyle/>
          <a:p>
            <a:r>
              <a:rPr lang="en-US" sz="3600" dirty="0" smtClean="0"/>
              <a:t>Market Analysis - Ethnographic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RasGas</a:t>
            </a:r>
            <a:r>
              <a:rPr lang="en-US" dirty="0"/>
              <a:t> </a:t>
            </a:r>
            <a:r>
              <a:rPr lang="en-US" dirty="0" smtClean="0"/>
              <a:t>and Schlumberger visits.</a:t>
            </a:r>
          </a:p>
          <a:p>
            <a:r>
              <a:rPr lang="en-US" dirty="0"/>
              <a:t>B</a:t>
            </a:r>
            <a:r>
              <a:rPr lang="en-US" dirty="0" smtClean="0"/>
              <a:t>ackground information about mechanical tools.</a:t>
            </a:r>
          </a:p>
          <a:p>
            <a:r>
              <a:rPr lang="en-US" dirty="0" smtClean="0"/>
              <a:t>Focused on down-hole tools  used in the oil &amp; gas industry.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vlcsnap-2015-04-13-20h55m34s2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213" y="3202585"/>
            <a:ext cx="3223130" cy="1813011"/>
          </a:xfrm>
          <a:prstGeom prst="rect">
            <a:avLst/>
          </a:prstGeom>
        </p:spPr>
      </p:pic>
      <p:pic>
        <p:nvPicPr>
          <p:cNvPr id="6" name="Picture 5" descr="DSC_0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097" y="2437651"/>
            <a:ext cx="3297755" cy="2198503"/>
          </a:xfrm>
          <a:prstGeom prst="rect">
            <a:avLst/>
          </a:prstGeom>
        </p:spPr>
      </p:pic>
      <p:pic>
        <p:nvPicPr>
          <p:cNvPr id="9" name="Picture 8" descr="vlcsnap-2015-04-13-20h55m09s19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214" y="3202585"/>
            <a:ext cx="3223129" cy="18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 Analysis – Benchmarking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Macintosh HD:Users:ALMALKI:Desktop:Screen Shot 2014-11-03 at 12.21.26 A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24" y="1063229"/>
            <a:ext cx="5715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ALMALKI:Desktop:Screen Shot 2014-11-03 at 12.51.53 A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57" y="1708421"/>
            <a:ext cx="38862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57" y="4035193"/>
            <a:ext cx="16510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879" y="3905520"/>
            <a:ext cx="1686378" cy="971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83106" y="4774168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2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39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 Analysis – Benchmarking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70848"/>
              </p:ext>
            </p:extLst>
          </p:nvPr>
        </p:nvGraphicFramePr>
        <p:xfrm>
          <a:off x="44844" y="1477614"/>
          <a:ext cx="8354991" cy="329926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51632"/>
                <a:gridCol w="2495543"/>
                <a:gridCol w="3307816"/>
              </a:tblGrid>
              <a:tr h="436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Metric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Our Design 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H.E.A.T Evaluation Module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8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Source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9V battery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 V External Supply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504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Dimensions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LxWxH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7x2x1 </a:t>
                      </a:r>
                      <a:r>
                        <a:rPr lang="en-US" sz="1600" dirty="0">
                          <a:effectLst/>
                        </a:rPr>
                        <a:t>inches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15.6x1x0.93 </a:t>
                      </a:r>
                      <a:r>
                        <a:rPr lang="en-US" sz="1600" dirty="0">
                          <a:effectLst/>
                        </a:rPr>
                        <a:t>inches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6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Data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Tilt</a:t>
                      </a:r>
                      <a:r>
                        <a:rPr lang="en-US" sz="1600" baseline="0" dirty="0" smtClean="0">
                          <a:effectLst/>
                        </a:rPr>
                        <a:t> angles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Rotation, pressure, temperature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Memory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 KB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 MB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534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Acquisition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Up</a:t>
                      </a:r>
                      <a:r>
                        <a:rPr lang="en-US" sz="1600" baseline="0" dirty="0" smtClean="0">
                          <a:effectLst/>
                        </a:rPr>
                        <a:t> to 10</a:t>
                      </a:r>
                      <a:r>
                        <a:rPr lang="en-US" sz="1600" dirty="0" smtClean="0">
                          <a:effectLst/>
                        </a:rPr>
                        <a:t>0 Hz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 to 128k </a:t>
                      </a:r>
                      <a:r>
                        <a:rPr lang="en-US" sz="1600" dirty="0" smtClean="0">
                          <a:effectLst/>
                        </a:rPr>
                        <a:t>Hz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50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Connectivity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Serial to USB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10828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1: </a:t>
            </a:r>
            <a:r>
              <a:rPr lang="en-US" dirty="0" smtClean="0">
                <a:latin typeface="Century Gothic"/>
                <a:cs typeface="Century Gothic"/>
              </a:rPr>
              <a:t>Comparison between our project and an existing product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2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Shot 2015-04-13 at 6.48.3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0" y="1645052"/>
            <a:ext cx="8169194" cy="292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20" y="4566104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3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00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2233</TotalTime>
  <Words>889</Words>
  <Application>Microsoft Office PowerPoint</Application>
  <PresentationFormat>On-screen Show (16:9)</PresentationFormat>
  <Paragraphs>306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Data Logger For Mechanical Systems</vt:lpstr>
      <vt:lpstr>Progress Diagram</vt:lpstr>
      <vt:lpstr>Introduction</vt:lpstr>
      <vt:lpstr>Progress Diagram</vt:lpstr>
      <vt:lpstr>Market Analysis – Customer Needs</vt:lpstr>
      <vt:lpstr>Market Analysis - Ethnographic Study</vt:lpstr>
      <vt:lpstr>Market Analysis – Benchmarking </vt:lpstr>
      <vt:lpstr>Market Analysis – Benchmarking</vt:lpstr>
      <vt:lpstr>Functional Modeling</vt:lpstr>
      <vt:lpstr>Top-level Model</vt:lpstr>
      <vt:lpstr>Progress Diagram</vt:lpstr>
      <vt:lpstr>Development Environment</vt:lpstr>
      <vt:lpstr>Programming – Flow Chart</vt:lpstr>
      <vt:lpstr>Programming – RTC </vt:lpstr>
      <vt:lpstr>Programming – ADC/Saving </vt:lpstr>
      <vt:lpstr>Programming – Send/Receive</vt:lpstr>
      <vt:lpstr>Programming – Threshold Mode </vt:lpstr>
      <vt:lpstr>Programming – Call Graph</vt:lpstr>
      <vt:lpstr>Progress Diagram</vt:lpstr>
      <vt:lpstr>PCB Design</vt:lpstr>
      <vt:lpstr>Power Simulation</vt:lpstr>
      <vt:lpstr>Processor and Power</vt:lpstr>
      <vt:lpstr>Peripheral PCBs</vt:lpstr>
      <vt:lpstr>Peripheral PCBs</vt:lpstr>
      <vt:lpstr>Peripheral PCBs</vt:lpstr>
      <vt:lpstr>Plastic Housing</vt:lpstr>
      <vt:lpstr>Plastic Housing</vt:lpstr>
      <vt:lpstr>Progress Diagram</vt:lpstr>
      <vt:lpstr>Software for the End User</vt:lpstr>
      <vt:lpstr>PowerPoint Presentation</vt:lpstr>
      <vt:lpstr>Progress Diagram</vt:lpstr>
      <vt:lpstr>Troubleshooting</vt:lpstr>
      <vt:lpstr>Conclusion</vt:lpstr>
      <vt:lpstr>Acknowledgments</vt:lpstr>
      <vt:lpstr>References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and Budget</dc:title>
  <dc:creator>Faisal Al-Mutawa</dc:creator>
  <cp:lastModifiedBy>WIN8</cp:lastModifiedBy>
  <cp:revision>164</cp:revision>
  <dcterms:created xsi:type="dcterms:W3CDTF">2014-11-29T11:05:17Z</dcterms:created>
  <dcterms:modified xsi:type="dcterms:W3CDTF">2015-04-26T18:30:10Z</dcterms:modified>
</cp:coreProperties>
</file>